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nva Sans Bold" panose="020B0803030501040103" pitchFamily="34" charset="0"/>
      <p:regular r:id="rId36"/>
      <p:bold r:id="rId37"/>
    </p:embeddedFont>
    <p:embeddedFont>
      <p:font typeface="Inter Bold" panose="020B0802030000000004" pitchFamily="34" charset="0"/>
      <p:regular r:id="rId38"/>
      <p:bold r:id="rId39"/>
    </p:embeddedFont>
    <p:embeddedFont>
      <p:font typeface="Inter Medium" panose="02000503000000020004" pitchFamily="2" charset="0"/>
      <p:regular r:id="rId40"/>
    </p:embeddedFont>
    <p:embeddedFont>
      <p:font typeface="Open Sans" panose="020B0606030504020204" pitchFamily="34" charset="0"/>
      <p:regular r:id="rId41"/>
    </p:embeddedFont>
    <p:embeddedFont>
      <p:font typeface="Open Sans Bold" pitchFamily="2" charset="0"/>
      <p:regular r:id="rId42"/>
      <p:bold r:id="rId43"/>
    </p:embeddedFont>
    <p:embeddedFont>
      <p:font typeface="Open Sans Medium" pitchFamily="2"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89" autoAdjust="0"/>
  </p:normalViewPr>
  <p:slideViewPr>
    <p:cSldViewPr>
      <p:cViewPr varScale="1">
        <p:scale>
          <a:sx n="80" d="100"/>
          <a:sy n="80" d="100"/>
        </p:scale>
        <p:origin x="8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1.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jpe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txBody>
          <a:bodyPr/>
          <a:lstStyle/>
          <a:p>
            <a:endParaRPr lang="en-US"/>
          </a:p>
        </p:txBody>
      </p:sp>
      <p:grpSp>
        <p:nvGrpSpPr>
          <p:cNvPr id="6" name="Group 6"/>
          <p:cNvGrpSpPr/>
          <p:nvPr/>
        </p:nvGrpSpPr>
        <p:grpSpPr>
          <a:xfrm>
            <a:off x="9144000" y="-321550"/>
            <a:ext cx="9384328" cy="93843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US"/>
            </a:p>
          </p:txBody>
        </p:sp>
        <p:sp>
          <p:nvSpPr>
            <p:cNvPr id="8" name="TextBox 8"/>
            <p:cNvSpPr txBox="1"/>
            <p:nvPr/>
          </p:nvSpPr>
          <p:spPr>
            <a:xfrm>
              <a:off x="76200" y="-28575"/>
              <a:ext cx="660400" cy="765175"/>
            </a:xfrm>
            <a:prstGeom prst="rect">
              <a:avLst/>
            </a:prstGeom>
          </p:spPr>
          <p:txBody>
            <a:bodyPr lIns="50800" tIns="50800" rIns="50800" bIns="50800" rtlCol="0" anchor="ctr"/>
            <a:lstStyle/>
            <a:p>
              <a:pPr algn="ctr">
                <a:lnSpc>
                  <a:spcPts val="4959"/>
                </a:lnSpc>
              </a:pPr>
              <a:r>
                <a:rPr lang="en-US" sz="3199" b="1">
                  <a:solidFill>
                    <a:srgbClr val="000000"/>
                  </a:solidFill>
                  <a:latin typeface="Open Sans Bold"/>
                  <a:ea typeface="Open Sans Bold"/>
                  <a:cs typeface="Open Sans Bold"/>
                  <a:sym typeface="Open Sans Bold"/>
                </a:rPr>
                <a:t>Contributors: </a:t>
              </a:r>
            </a:p>
            <a:p>
              <a:pPr algn="ctr">
                <a:lnSpc>
                  <a:spcPts val="4494"/>
                </a:lnSpc>
              </a:pPr>
              <a:r>
                <a:rPr lang="en-US" sz="2899" b="1">
                  <a:solidFill>
                    <a:srgbClr val="000000"/>
                  </a:solidFill>
                  <a:latin typeface="Open Sans Medium"/>
                  <a:ea typeface="Open Sans Medium"/>
                  <a:cs typeface="Open Sans Medium"/>
                  <a:sym typeface="Open Sans Medium"/>
                </a:rPr>
                <a:t>Assem Eldlebshany </a:t>
              </a:r>
            </a:p>
            <a:p>
              <a:pPr algn="ctr">
                <a:lnSpc>
                  <a:spcPts val="4494"/>
                </a:lnSpc>
              </a:pPr>
              <a:r>
                <a:rPr lang="en-US" sz="2899" b="1">
                  <a:solidFill>
                    <a:srgbClr val="000000"/>
                  </a:solidFill>
                  <a:latin typeface="Open Sans Medium"/>
                  <a:ea typeface="Open Sans Medium"/>
                  <a:cs typeface="Open Sans Medium"/>
                  <a:sym typeface="Open Sans Medium"/>
                </a:rPr>
                <a:t>Dylan Neoh </a:t>
              </a:r>
            </a:p>
            <a:p>
              <a:pPr algn="ctr">
                <a:lnSpc>
                  <a:spcPts val="4494"/>
                </a:lnSpc>
              </a:pPr>
              <a:r>
                <a:rPr lang="en-US" sz="2899" b="1">
                  <a:solidFill>
                    <a:srgbClr val="000000"/>
                  </a:solidFill>
                  <a:latin typeface="Open Sans Medium"/>
                  <a:ea typeface="Open Sans Medium"/>
                  <a:cs typeface="Open Sans Medium"/>
                  <a:sym typeface="Open Sans Medium"/>
                </a:rPr>
                <a:t>Erjona Dobra </a:t>
              </a:r>
            </a:p>
            <a:p>
              <a:pPr algn="ctr">
                <a:lnSpc>
                  <a:spcPts val="4494"/>
                </a:lnSpc>
              </a:pPr>
              <a:r>
                <a:rPr lang="en-US" sz="2899" b="1">
                  <a:solidFill>
                    <a:srgbClr val="000000"/>
                  </a:solidFill>
                  <a:latin typeface="Open Sans Medium"/>
                  <a:ea typeface="Open Sans Medium"/>
                  <a:cs typeface="Open Sans Medium"/>
                  <a:sym typeface="Open Sans Medium"/>
                </a:rPr>
                <a:t>Aly Moaawad </a:t>
              </a:r>
            </a:p>
            <a:p>
              <a:pPr algn="ctr">
                <a:lnSpc>
                  <a:spcPts val="4494"/>
                </a:lnSpc>
              </a:pPr>
              <a:r>
                <a:rPr lang="en-US" sz="2899" b="1">
                  <a:solidFill>
                    <a:srgbClr val="000000"/>
                  </a:solidFill>
                  <a:latin typeface="Open Sans Medium"/>
                  <a:ea typeface="Open Sans Medium"/>
                  <a:cs typeface="Open Sans Medium"/>
                  <a:sym typeface="Open Sans Medium"/>
                </a:rPr>
                <a:t>Timo Robrecht </a:t>
              </a:r>
            </a:p>
            <a:p>
              <a:pPr algn="ctr">
                <a:lnSpc>
                  <a:spcPts val="4494"/>
                </a:lnSpc>
              </a:pPr>
              <a:r>
                <a:rPr lang="en-US" sz="2899" b="1">
                  <a:solidFill>
                    <a:srgbClr val="000000"/>
                  </a:solidFill>
                  <a:latin typeface="Open Sans Medium"/>
                  <a:ea typeface="Open Sans Medium"/>
                  <a:cs typeface="Open Sans Medium"/>
                  <a:sym typeface="Open Sans Medium"/>
                </a:rPr>
                <a:t>Vanesa Metaj </a:t>
              </a:r>
            </a:p>
            <a:p>
              <a:pPr algn="ctr">
                <a:lnSpc>
                  <a:spcPts val="4494"/>
                </a:lnSpc>
              </a:pPr>
              <a:r>
                <a:rPr lang="en-US" sz="2899" b="1">
                  <a:solidFill>
                    <a:srgbClr val="000000"/>
                  </a:solidFill>
                  <a:latin typeface="Open Sans Medium"/>
                  <a:ea typeface="Open Sans Medium"/>
                  <a:cs typeface="Open Sans Medium"/>
                  <a:sym typeface="Open Sans Medium"/>
                </a:rPr>
                <a:t>Vuk Trpkovic </a:t>
              </a:r>
            </a:p>
            <a:p>
              <a:pPr algn="ctr">
                <a:lnSpc>
                  <a:spcPts val="4494"/>
                </a:lnSpc>
              </a:pPr>
              <a:r>
                <a:rPr lang="en-US" sz="2899" b="1">
                  <a:solidFill>
                    <a:srgbClr val="000000"/>
                  </a:solidFill>
                  <a:latin typeface="Open Sans Medium"/>
                  <a:ea typeface="Open Sans Medium"/>
                  <a:cs typeface="Open Sans Medium"/>
                  <a:sym typeface="Open Sans Medium"/>
                </a:rPr>
                <a:t>Youssef Soliman</a:t>
              </a:r>
            </a:p>
          </p:txBody>
        </p:sp>
      </p:grpSp>
      <p:sp>
        <p:nvSpPr>
          <p:cNvPr id="9" name="Freeform 9"/>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13836" y="3299206"/>
            <a:ext cx="11525841" cy="6489775"/>
          </a:xfrm>
          <a:custGeom>
            <a:avLst/>
            <a:gdLst/>
            <a:ahLst/>
            <a:cxnLst/>
            <a:rect l="l" t="t" r="r" b="b"/>
            <a:pathLst>
              <a:path w="11525841" h="6489775">
                <a:moveTo>
                  <a:pt x="0" y="0"/>
                </a:moveTo>
                <a:lnTo>
                  <a:pt x="11525840" y="0"/>
                </a:lnTo>
                <a:lnTo>
                  <a:pt x="11525840" y="6489775"/>
                </a:lnTo>
                <a:lnTo>
                  <a:pt x="0" y="6489775"/>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981075" y="2569876"/>
            <a:ext cx="7530512" cy="1483336"/>
          </a:xfrm>
          <a:prstGeom prst="rect">
            <a:avLst/>
          </a:prstGeom>
        </p:spPr>
        <p:txBody>
          <a:bodyPr lIns="0" tIns="0" rIns="0" bIns="0" rtlCol="0" anchor="t">
            <a:spAutoFit/>
          </a:bodyPr>
          <a:lstStyle/>
          <a:p>
            <a:pPr algn="l">
              <a:lnSpc>
                <a:spcPts val="12216"/>
              </a:lnSpc>
            </a:pPr>
            <a:r>
              <a:rPr lang="en-US" sz="8725" b="1">
                <a:solidFill>
                  <a:srgbClr val="17726D"/>
                </a:solidFill>
                <a:latin typeface="Inter Bold"/>
                <a:ea typeface="Inter Bold"/>
                <a:cs typeface="Inter Bold"/>
                <a:sym typeface="Inter Bold"/>
              </a:rPr>
              <a:t>DAT RACER</a:t>
            </a:r>
          </a:p>
        </p:txBody>
      </p:sp>
      <p:sp>
        <p:nvSpPr>
          <p:cNvPr id="12" name="TextBox 12"/>
          <p:cNvSpPr txBox="1"/>
          <p:nvPr/>
        </p:nvSpPr>
        <p:spPr>
          <a:xfrm>
            <a:off x="17901880" y="9399905"/>
            <a:ext cx="348020"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6096408" y="242229"/>
            <a:ext cx="715180" cy="7151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351830" y="3917239"/>
            <a:ext cx="589280" cy="5892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E948E"/>
            </a:solidFill>
          </p:spPr>
          <p:txBody>
            <a:bodyPr/>
            <a:lstStyle/>
            <a:p>
              <a:endParaRPr lang="en-US"/>
            </a:p>
          </p:txBody>
        </p:sp>
        <p:sp>
          <p:nvSpPr>
            <p:cNvPr id="13" name="TextBox 13"/>
            <p:cNvSpPr txBox="1"/>
            <p:nvPr/>
          </p:nvSpPr>
          <p:spPr>
            <a:xfrm>
              <a:off x="203200" y="-47625"/>
              <a:ext cx="406400" cy="758825"/>
            </a:xfrm>
            <a:prstGeom prst="rect">
              <a:avLst/>
            </a:prstGeom>
          </p:spPr>
          <p:txBody>
            <a:bodyPr lIns="50800" tIns="50800" rIns="50800" bIns="50800" rtlCol="0" anchor="ctr"/>
            <a:lstStyle/>
            <a:p>
              <a:pPr algn="ctr">
                <a:lnSpc>
                  <a:spcPts val="2479"/>
                </a:lnSpc>
              </a:pPr>
              <a:endParaRPr/>
            </a:p>
          </p:txBody>
        </p:sp>
      </p:grpSp>
      <p:sp>
        <p:nvSpPr>
          <p:cNvPr id="14" name="TextBox 14"/>
          <p:cNvSpPr txBox="1"/>
          <p:nvPr/>
        </p:nvSpPr>
        <p:spPr>
          <a:xfrm>
            <a:off x="609349" y="624034"/>
            <a:ext cx="10748764" cy="752476"/>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THE SIGNAL PATH</a:t>
            </a:r>
          </a:p>
        </p:txBody>
      </p:sp>
      <p:sp>
        <p:nvSpPr>
          <p:cNvPr id="15" name="TextBox 15"/>
          <p:cNvSpPr txBox="1"/>
          <p:nvPr/>
        </p:nvSpPr>
        <p:spPr>
          <a:xfrm>
            <a:off x="775993" y="1619888"/>
            <a:ext cx="16330236" cy="1594485"/>
          </a:xfrm>
          <a:prstGeom prst="rect">
            <a:avLst/>
          </a:prstGeom>
        </p:spPr>
        <p:txBody>
          <a:bodyPr lIns="0" tIns="0" rIns="0" bIns="0" rtlCol="0" anchor="t">
            <a:spAutoFit/>
          </a:bodyPr>
          <a:lstStyle/>
          <a:p>
            <a:pPr algn="just">
              <a:lnSpc>
                <a:spcPts val="4205"/>
              </a:lnSpc>
            </a:pPr>
            <a:r>
              <a:rPr lang="en-US" sz="2900" spc="116">
                <a:solidFill>
                  <a:srgbClr val="000000"/>
                </a:solidFill>
                <a:latin typeface="Open Sans"/>
                <a:ea typeface="Open Sans"/>
                <a:cs typeface="Open Sans"/>
                <a:sym typeface="Open Sans"/>
              </a:rPr>
              <a:t>This diagram shows the path of a command, from the hand gesture captured on the Mac all the way to the car's movement.</a:t>
            </a:r>
          </a:p>
          <a:p>
            <a:pPr marL="0" lvl="0" indent="0" algn="just">
              <a:lnSpc>
                <a:spcPts val="4495"/>
              </a:lnSpc>
            </a:pPr>
            <a:endParaRPr lang="en-US" sz="2900" spc="116">
              <a:solidFill>
                <a:srgbClr val="000000"/>
              </a:solidFill>
              <a:latin typeface="Open Sans"/>
              <a:ea typeface="Open Sans"/>
              <a:cs typeface="Open Sans"/>
              <a:sym typeface="Open Sans"/>
            </a:endParaRPr>
          </a:p>
        </p:txBody>
      </p:sp>
      <p:sp>
        <p:nvSpPr>
          <p:cNvPr id="16" name="TextBox 16"/>
          <p:cNvSpPr txBox="1"/>
          <p:nvPr/>
        </p:nvSpPr>
        <p:spPr>
          <a:xfrm>
            <a:off x="7785113" y="3147698"/>
            <a:ext cx="1722715" cy="755015"/>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Canva Sans Bold"/>
                <a:ea typeface="Canva Sans Bold"/>
                <a:cs typeface="Canva Sans Bold"/>
                <a:sym typeface="Canva Sans Bold"/>
              </a:rPr>
              <a:t>1. Mac</a:t>
            </a:r>
          </a:p>
        </p:txBody>
      </p:sp>
      <p:sp>
        <p:nvSpPr>
          <p:cNvPr id="17" name="TextBox 17"/>
          <p:cNvSpPr txBox="1"/>
          <p:nvPr/>
        </p:nvSpPr>
        <p:spPr>
          <a:xfrm>
            <a:off x="6620324" y="4435321"/>
            <a:ext cx="4052292" cy="755015"/>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Canva Sans Bold"/>
                <a:ea typeface="Canva Sans Bold"/>
                <a:cs typeface="Canva Sans Bold"/>
                <a:sym typeface="Canva Sans Bold"/>
              </a:rPr>
              <a:t>2. Arduino Uno</a:t>
            </a:r>
          </a:p>
        </p:txBody>
      </p:sp>
      <p:sp>
        <p:nvSpPr>
          <p:cNvPr id="18" name="TextBox 18"/>
          <p:cNvSpPr txBox="1"/>
          <p:nvPr/>
        </p:nvSpPr>
        <p:spPr>
          <a:xfrm>
            <a:off x="6445064" y="5723735"/>
            <a:ext cx="4402812" cy="755015"/>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Canva Sans Bold"/>
                <a:ea typeface="Canva Sans Bold"/>
                <a:cs typeface="Canva Sans Bold"/>
                <a:sym typeface="Canva Sans Bold"/>
              </a:rPr>
              <a:t>3. Arduino Nano</a:t>
            </a:r>
          </a:p>
        </p:txBody>
      </p:sp>
      <p:sp>
        <p:nvSpPr>
          <p:cNvPr id="19" name="TextBox 19"/>
          <p:cNvSpPr txBox="1"/>
          <p:nvPr/>
        </p:nvSpPr>
        <p:spPr>
          <a:xfrm>
            <a:off x="5612877" y="7012150"/>
            <a:ext cx="6067187" cy="755015"/>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Canva Sans Bold"/>
                <a:ea typeface="Canva Sans Bold"/>
                <a:cs typeface="Canva Sans Bold"/>
                <a:sym typeface="Canva Sans Bold"/>
              </a:rPr>
              <a:t>4. L298N Motor Driver</a:t>
            </a:r>
          </a:p>
        </p:txBody>
      </p:sp>
      <p:sp>
        <p:nvSpPr>
          <p:cNvPr id="20" name="TextBox 20"/>
          <p:cNvSpPr txBox="1"/>
          <p:nvPr/>
        </p:nvSpPr>
        <p:spPr>
          <a:xfrm>
            <a:off x="6564127" y="8289770"/>
            <a:ext cx="4164687" cy="755015"/>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Canva Sans Bold"/>
                <a:ea typeface="Canva Sans Bold"/>
                <a:cs typeface="Canva Sans Bold"/>
                <a:sym typeface="Canva Sans Bold"/>
              </a:rPr>
              <a:t>5. Motors &amp; Car</a:t>
            </a:r>
          </a:p>
        </p:txBody>
      </p:sp>
      <p:grpSp>
        <p:nvGrpSpPr>
          <p:cNvPr id="21" name="Group 21"/>
          <p:cNvGrpSpPr/>
          <p:nvPr/>
        </p:nvGrpSpPr>
        <p:grpSpPr>
          <a:xfrm>
            <a:off x="8351830" y="5209385"/>
            <a:ext cx="589280" cy="589280"/>
            <a:chOff x="0" y="0"/>
            <a:chExt cx="812800" cy="812800"/>
          </a:xfrm>
        </p:grpSpPr>
        <p:sp>
          <p:nvSpPr>
            <p:cNvPr id="22" name="Freeform 22"/>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E948E"/>
            </a:solidFill>
          </p:spPr>
          <p:txBody>
            <a:bodyPr/>
            <a:lstStyle/>
            <a:p>
              <a:endParaRPr lang="en-US"/>
            </a:p>
          </p:txBody>
        </p:sp>
        <p:sp>
          <p:nvSpPr>
            <p:cNvPr id="23" name="TextBox 23"/>
            <p:cNvSpPr txBox="1"/>
            <p:nvPr/>
          </p:nvSpPr>
          <p:spPr>
            <a:xfrm>
              <a:off x="203200" y="-47625"/>
              <a:ext cx="406400" cy="758825"/>
            </a:xfrm>
            <a:prstGeom prst="rect">
              <a:avLst/>
            </a:prstGeom>
          </p:spPr>
          <p:txBody>
            <a:bodyPr lIns="50800" tIns="50800" rIns="50800" bIns="50800" rtlCol="0" anchor="ctr"/>
            <a:lstStyle/>
            <a:p>
              <a:pPr algn="ctr">
                <a:lnSpc>
                  <a:spcPts val="2479"/>
                </a:lnSpc>
              </a:pPr>
              <a:endParaRPr/>
            </a:p>
          </p:txBody>
        </p:sp>
      </p:grpSp>
      <p:grpSp>
        <p:nvGrpSpPr>
          <p:cNvPr id="24" name="Group 24"/>
          <p:cNvGrpSpPr/>
          <p:nvPr/>
        </p:nvGrpSpPr>
        <p:grpSpPr>
          <a:xfrm>
            <a:off x="8351830" y="6497800"/>
            <a:ext cx="589280" cy="589280"/>
            <a:chOff x="0" y="0"/>
            <a:chExt cx="812800" cy="812800"/>
          </a:xfrm>
        </p:grpSpPr>
        <p:sp>
          <p:nvSpPr>
            <p:cNvPr id="25" name="Freeform 25"/>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E948E"/>
            </a:solidFill>
          </p:spPr>
          <p:txBody>
            <a:bodyPr/>
            <a:lstStyle/>
            <a:p>
              <a:endParaRPr lang="en-US"/>
            </a:p>
          </p:txBody>
        </p:sp>
        <p:sp>
          <p:nvSpPr>
            <p:cNvPr id="26" name="TextBox 26"/>
            <p:cNvSpPr txBox="1"/>
            <p:nvPr/>
          </p:nvSpPr>
          <p:spPr>
            <a:xfrm>
              <a:off x="203200" y="-47625"/>
              <a:ext cx="406400" cy="758825"/>
            </a:xfrm>
            <a:prstGeom prst="rect">
              <a:avLst/>
            </a:prstGeom>
          </p:spPr>
          <p:txBody>
            <a:bodyPr lIns="50800" tIns="50800" rIns="50800" bIns="50800" rtlCol="0" anchor="ctr"/>
            <a:lstStyle/>
            <a:p>
              <a:pPr algn="ctr">
                <a:lnSpc>
                  <a:spcPts val="2479"/>
                </a:lnSpc>
              </a:pPr>
              <a:endParaRPr/>
            </a:p>
          </p:txBody>
        </p:sp>
      </p:grpSp>
      <p:grpSp>
        <p:nvGrpSpPr>
          <p:cNvPr id="27" name="Group 27"/>
          <p:cNvGrpSpPr/>
          <p:nvPr/>
        </p:nvGrpSpPr>
        <p:grpSpPr>
          <a:xfrm>
            <a:off x="8351830" y="7786214"/>
            <a:ext cx="589280" cy="589280"/>
            <a:chOff x="0" y="0"/>
            <a:chExt cx="812800" cy="812800"/>
          </a:xfrm>
        </p:grpSpPr>
        <p:sp>
          <p:nvSpPr>
            <p:cNvPr id="28" name="Freeform 28"/>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E948E"/>
            </a:solidFill>
          </p:spPr>
          <p:txBody>
            <a:bodyPr/>
            <a:lstStyle/>
            <a:p>
              <a:endParaRPr lang="en-US"/>
            </a:p>
          </p:txBody>
        </p:sp>
        <p:sp>
          <p:nvSpPr>
            <p:cNvPr id="29" name="TextBox 29"/>
            <p:cNvSpPr txBox="1"/>
            <p:nvPr/>
          </p:nvSpPr>
          <p:spPr>
            <a:xfrm>
              <a:off x="203200" y="-47625"/>
              <a:ext cx="406400" cy="758825"/>
            </a:xfrm>
            <a:prstGeom prst="rect">
              <a:avLst/>
            </a:prstGeom>
          </p:spPr>
          <p:txBody>
            <a:bodyPr lIns="50800" tIns="50800" rIns="50800" bIns="50800" rtlCol="0" anchor="ctr"/>
            <a:lstStyle/>
            <a:p>
              <a:pPr algn="ctr">
                <a:lnSpc>
                  <a:spcPts val="2479"/>
                </a:lnSpc>
              </a:pPr>
              <a:endParaRPr/>
            </a:p>
          </p:txBody>
        </p:sp>
      </p:grpSp>
      <p:sp>
        <p:nvSpPr>
          <p:cNvPr id="30" name="TextBox 30"/>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151339"/>
            <a:ext cx="1028700" cy="1135661"/>
            <a:chOff x="0" y="0"/>
            <a:chExt cx="270933" cy="299104"/>
          </a:xfrm>
        </p:grpSpPr>
        <p:sp>
          <p:nvSpPr>
            <p:cNvPr id="3" name="Freeform 3"/>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US"/>
            </a:p>
          </p:txBody>
        </p:sp>
        <p:sp>
          <p:nvSpPr>
            <p:cNvPr id="4" name="TextBox 4"/>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4949488" y="0"/>
            <a:ext cx="5653390" cy="10287000"/>
            <a:chOff x="0" y="0"/>
            <a:chExt cx="1488959" cy="2709333"/>
          </a:xfrm>
        </p:grpSpPr>
        <p:sp>
          <p:nvSpPr>
            <p:cNvPr id="6" name="Freeform 6"/>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7" name="TextBox 7"/>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7116632" y="2551461"/>
            <a:ext cx="10818180" cy="5832844"/>
          </a:xfrm>
          <a:custGeom>
            <a:avLst/>
            <a:gdLst/>
            <a:ahLst/>
            <a:cxnLst/>
            <a:rect l="l" t="t" r="r" b="b"/>
            <a:pathLst>
              <a:path w="10818180" h="5832844">
                <a:moveTo>
                  <a:pt x="0" y="0"/>
                </a:moveTo>
                <a:lnTo>
                  <a:pt x="10818180" y="0"/>
                </a:lnTo>
                <a:lnTo>
                  <a:pt x="10818180" y="5832843"/>
                </a:lnTo>
                <a:lnTo>
                  <a:pt x="0" y="5832843"/>
                </a:lnTo>
                <a:lnTo>
                  <a:pt x="0" y="0"/>
                </a:lnTo>
                <a:close/>
              </a:path>
            </a:pathLst>
          </a:custGeom>
          <a:blipFill>
            <a:blip r:embed="rId2"/>
            <a:stretch>
              <a:fillRect l="-12490" t="-25030" r="-8004" b="-15974"/>
            </a:stretch>
          </a:blipFill>
        </p:spPr>
        <p:txBody>
          <a:bodyPr/>
          <a:lstStyle/>
          <a:p>
            <a:endParaRPr lang="en-US"/>
          </a:p>
        </p:txBody>
      </p:sp>
      <p:sp>
        <p:nvSpPr>
          <p:cNvPr id="9" name="Freeform 9"/>
          <p:cNvSpPr/>
          <p:nvPr/>
        </p:nvSpPr>
        <p:spPr>
          <a:xfrm>
            <a:off x="15087631" y="77892"/>
            <a:ext cx="2847181" cy="2473569"/>
          </a:xfrm>
          <a:custGeom>
            <a:avLst/>
            <a:gdLst/>
            <a:ahLst/>
            <a:cxnLst/>
            <a:rect l="l" t="t" r="r" b="b"/>
            <a:pathLst>
              <a:path w="2847181" h="2473569">
                <a:moveTo>
                  <a:pt x="0" y="0"/>
                </a:moveTo>
                <a:lnTo>
                  <a:pt x="2847181" y="0"/>
                </a:lnTo>
                <a:lnTo>
                  <a:pt x="2847181" y="2473569"/>
                </a:lnTo>
                <a:lnTo>
                  <a:pt x="0" y="2473569"/>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STEP 1: HAND GESTURE TO DATA</a:t>
            </a:r>
          </a:p>
        </p:txBody>
      </p:sp>
      <p:sp>
        <p:nvSpPr>
          <p:cNvPr id="11" name="TextBox 11"/>
          <p:cNvSpPr txBox="1"/>
          <p:nvPr/>
        </p:nvSpPr>
        <p:spPr>
          <a:xfrm>
            <a:off x="238698" y="1601079"/>
            <a:ext cx="13933289" cy="486537"/>
          </a:xfrm>
          <a:prstGeom prst="rect">
            <a:avLst/>
          </a:prstGeom>
        </p:spPr>
        <p:txBody>
          <a:bodyPr lIns="0" tIns="0" rIns="0" bIns="0" rtlCol="0" anchor="t">
            <a:spAutoFit/>
          </a:bodyPr>
          <a:lstStyle/>
          <a:p>
            <a:pPr marL="518160" lvl="1" indent="-259080" algn="l">
              <a:lnSpc>
                <a:spcPts val="4224"/>
              </a:lnSpc>
              <a:buFont typeface="Arial"/>
              <a:buChar char="•"/>
            </a:pPr>
            <a:r>
              <a:rPr lang="en-US" sz="2400" b="1" spc="96">
                <a:solidFill>
                  <a:srgbClr val="000000"/>
                </a:solidFill>
                <a:latin typeface="Open Sans Bold"/>
                <a:ea typeface="Open Sans Bold"/>
                <a:cs typeface="Open Sans Bold"/>
                <a:sym typeface="Open Sans Bold"/>
              </a:rPr>
              <a:t>Action: </a:t>
            </a:r>
            <a:r>
              <a:rPr lang="en-US" sz="2400" spc="96">
                <a:solidFill>
                  <a:srgbClr val="000000"/>
                </a:solidFill>
                <a:latin typeface="Open Sans"/>
                <a:ea typeface="Open Sans"/>
                <a:cs typeface="Open Sans"/>
                <a:sym typeface="Open Sans"/>
              </a:rPr>
              <a:t>Calculates openness of hand to determine the speed of car</a:t>
            </a:r>
          </a:p>
        </p:txBody>
      </p:sp>
      <p:sp>
        <p:nvSpPr>
          <p:cNvPr id="12" name="TextBox 12"/>
          <p:cNvSpPr txBox="1"/>
          <p:nvPr/>
        </p:nvSpPr>
        <p:spPr>
          <a:xfrm>
            <a:off x="497298" y="2573391"/>
            <a:ext cx="6375468" cy="4888230"/>
          </a:xfrm>
          <a:prstGeom prst="rect">
            <a:avLst/>
          </a:prstGeom>
        </p:spPr>
        <p:txBody>
          <a:bodyPr lIns="0" tIns="0" rIns="0" bIns="0" rtlCol="0" anchor="t">
            <a:spAutoFit/>
          </a:bodyPr>
          <a:lstStyle/>
          <a:p>
            <a:pPr algn="l">
              <a:lnSpc>
                <a:spcPts val="3255"/>
              </a:lnSpc>
            </a:pPr>
            <a:r>
              <a:rPr lang="en-US" sz="2100" b="1">
                <a:solidFill>
                  <a:srgbClr val="000000"/>
                </a:solidFill>
                <a:latin typeface="Open Sans Bold"/>
                <a:ea typeface="Open Sans Bold"/>
                <a:cs typeface="Open Sans Bold"/>
                <a:sym typeface="Open Sans Bold"/>
              </a:rPr>
              <a:t>Hand Identification in MediaPipe</a:t>
            </a:r>
          </a:p>
          <a:p>
            <a:pPr algn="l">
              <a:lnSpc>
                <a:spcPts val="3255"/>
              </a:lnSpc>
              <a:spcBef>
                <a:spcPct val="0"/>
              </a:spcBef>
            </a:pPr>
            <a:r>
              <a:rPr lang="en-US" sz="2100" b="1">
                <a:solidFill>
                  <a:srgbClr val="000000"/>
                </a:solidFill>
                <a:latin typeface="Open Sans Medium"/>
                <a:ea typeface="Open Sans Medium"/>
                <a:cs typeface="Open Sans Medium"/>
                <a:sym typeface="Open Sans Medium"/>
              </a:rPr>
              <a:t> MediaPipe Hands detects hands in real time using a two-step pipeline:</a:t>
            </a:r>
          </a:p>
          <a:p>
            <a:pPr marL="453390" lvl="1" indent="-226695" algn="l">
              <a:lnSpc>
                <a:spcPts val="3255"/>
              </a:lnSpc>
              <a:spcBef>
                <a:spcPct val="0"/>
              </a:spcBef>
              <a:buAutoNum type="arabicPeriod"/>
            </a:pPr>
            <a:r>
              <a:rPr lang="en-US" sz="2100" b="1">
                <a:solidFill>
                  <a:srgbClr val="000000"/>
                </a:solidFill>
                <a:latin typeface="Open Sans Medium"/>
                <a:ea typeface="Open Sans Medium"/>
                <a:cs typeface="Open Sans Medium"/>
                <a:sym typeface="Open Sans Medium"/>
              </a:rPr>
              <a:t>Palm Detection – A lightweight model first locates the palm within the image. This is faster and more reliable than detecting the entire hand directly.</a:t>
            </a:r>
          </a:p>
          <a:p>
            <a:pPr marL="453390" lvl="1" indent="-226695" algn="l">
              <a:lnSpc>
                <a:spcPts val="3255"/>
              </a:lnSpc>
              <a:spcBef>
                <a:spcPct val="0"/>
              </a:spcBef>
              <a:buAutoNum type="arabicPeriod"/>
            </a:pPr>
            <a:r>
              <a:rPr lang="en-US" sz="2100" b="1">
                <a:solidFill>
                  <a:srgbClr val="000000"/>
                </a:solidFill>
                <a:latin typeface="Open Sans Medium"/>
                <a:ea typeface="Open Sans Medium"/>
                <a:cs typeface="Open Sans Medium"/>
                <a:sym typeface="Open Sans Medium"/>
              </a:rPr>
              <a:t>Hand Landmark Model – Once the palm is found, a second model predicts twenty-one 3D landmarks (x, y, z) on the hand, including the wrist, fingertips, and knuckles.</a:t>
            </a:r>
          </a:p>
          <a:p>
            <a:pPr algn="l">
              <a:lnSpc>
                <a:spcPts val="3255"/>
              </a:lnSpc>
              <a:spcBef>
                <a:spcPct val="0"/>
              </a:spcBef>
            </a:pPr>
            <a:endParaRPr lang="en-US" sz="2100" b="1">
              <a:solidFill>
                <a:srgbClr val="000000"/>
              </a:solidFill>
              <a:latin typeface="Open Sans Medium"/>
              <a:ea typeface="Open Sans Medium"/>
              <a:cs typeface="Open Sans Medium"/>
              <a:sym typeface="Open Sans Medium"/>
            </a:endParaRPr>
          </a:p>
        </p:txBody>
      </p:sp>
      <p:sp>
        <p:nvSpPr>
          <p:cNvPr id="13" name="TextBox 13"/>
          <p:cNvSpPr txBox="1"/>
          <p:nvPr/>
        </p:nvSpPr>
        <p:spPr>
          <a:xfrm>
            <a:off x="497298" y="7288817"/>
            <a:ext cx="6375468" cy="1202055"/>
          </a:xfrm>
          <a:prstGeom prst="rect">
            <a:avLst/>
          </a:prstGeom>
        </p:spPr>
        <p:txBody>
          <a:bodyPr lIns="0" tIns="0" rIns="0" bIns="0" rtlCol="0" anchor="t">
            <a:spAutoFit/>
          </a:bodyPr>
          <a:lstStyle/>
          <a:p>
            <a:pPr algn="l">
              <a:lnSpc>
                <a:spcPts val="3255"/>
              </a:lnSpc>
              <a:spcBef>
                <a:spcPct val="0"/>
              </a:spcBef>
            </a:pPr>
            <a:r>
              <a:rPr lang="en-US" sz="2100" b="1">
                <a:solidFill>
                  <a:srgbClr val="000000"/>
                </a:solidFill>
                <a:latin typeface="Open Sans Medium"/>
                <a:ea typeface="Open Sans Medium"/>
                <a:cs typeface="Open Sans Medium"/>
                <a:sym typeface="Open Sans Medium"/>
              </a:rPr>
              <a:t>In the code an array of the landmarks of fingertips and MCP (knuckles) is created, as well as the landmark of the wrist is initialized.</a:t>
            </a:r>
          </a:p>
        </p:txBody>
      </p:sp>
      <p:sp>
        <p:nvSpPr>
          <p:cNvPr id="14" name="TextBox 14"/>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151339"/>
            <a:ext cx="1028700" cy="1135661"/>
            <a:chOff x="0" y="0"/>
            <a:chExt cx="270933" cy="299104"/>
          </a:xfrm>
        </p:grpSpPr>
        <p:sp>
          <p:nvSpPr>
            <p:cNvPr id="3" name="Freeform 3"/>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US"/>
            </a:p>
          </p:txBody>
        </p:sp>
        <p:sp>
          <p:nvSpPr>
            <p:cNvPr id="4" name="TextBox 4"/>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4949488" y="0"/>
            <a:ext cx="5653390" cy="10287000"/>
            <a:chOff x="0" y="0"/>
            <a:chExt cx="1488959" cy="2709333"/>
          </a:xfrm>
        </p:grpSpPr>
        <p:sp>
          <p:nvSpPr>
            <p:cNvPr id="6" name="Freeform 6"/>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7" name="TextBox 7"/>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6797215" y="2962881"/>
            <a:ext cx="10978968" cy="6756288"/>
          </a:xfrm>
          <a:custGeom>
            <a:avLst/>
            <a:gdLst/>
            <a:ahLst/>
            <a:cxnLst/>
            <a:rect l="l" t="t" r="r" b="b"/>
            <a:pathLst>
              <a:path w="10978968" h="6756288">
                <a:moveTo>
                  <a:pt x="0" y="0"/>
                </a:moveTo>
                <a:lnTo>
                  <a:pt x="10978968" y="0"/>
                </a:lnTo>
                <a:lnTo>
                  <a:pt x="10978968" y="6756288"/>
                </a:lnTo>
                <a:lnTo>
                  <a:pt x="0" y="6756288"/>
                </a:lnTo>
                <a:lnTo>
                  <a:pt x="0" y="0"/>
                </a:lnTo>
                <a:close/>
              </a:path>
            </a:pathLst>
          </a:custGeom>
          <a:blipFill>
            <a:blip r:embed="rId2"/>
            <a:stretch>
              <a:fillRect l="-8107" t="-20046" r="-7225" b="-12146"/>
            </a:stretch>
          </a:blipFill>
        </p:spPr>
        <p:txBody>
          <a:bodyPr/>
          <a:lstStyle/>
          <a:p>
            <a:endParaRPr lang="en-US"/>
          </a:p>
        </p:txBody>
      </p:sp>
      <p:sp>
        <p:nvSpPr>
          <p:cNvPr id="9" name="TextBox 9"/>
          <p:cNvSpPr txBox="1"/>
          <p:nvPr/>
        </p:nvSpPr>
        <p:spPr>
          <a:xfrm>
            <a:off x="238698" y="1601079"/>
            <a:ext cx="13933289" cy="1553337"/>
          </a:xfrm>
          <a:prstGeom prst="rect">
            <a:avLst/>
          </a:prstGeom>
        </p:spPr>
        <p:txBody>
          <a:bodyPr lIns="0" tIns="0" rIns="0" bIns="0" rtlCol="0" anchor="t">
            <a:spAutoFit/>
          </a:bodyPr>
          <a:lstStyle/>
          <a:p>
            <a:pPr marL="518160" lvl="1" indent="-259080" algn="l">
              <a:lnSpc>
                <a:spcPts val="4224"/>
              </a:lnSpc>
              <a:buFont typeface="Arial"/>
              <a:buChar char="•"/>
            </a:pPr>
            <a:r>
              <a:rPr lang="en-US" sz="2400" b="1" spc="96">
                <a:solidFill>
                  <a:srgbClr val="000000"/>
                </a:solidFill>
                <a:latin typeface="Open Sans Bold"/>
                <a:ea typeface="Open Sans Bold"/>
                <a:cs typeface="Open Sans Bold"/>
                <a:sym typeface="Open Sans Bold"/>
              </a:rPr>
              <a:t>Action: </a:t>
            </a:r>
            <a:r>
              <a:rPr lang="en-US" sz="2400" spc="96">
                <a:solidFill>
                  <a:srgbClr val="000000"/>
                </a:solidFill>
                <a:latin typeface="Open Sans"/>
                <a:ea typeface="Open Sans"/>
                <a:cs typeface="Open Sans"/>
                <a:sym typeface="Open Sans"/>
              </a:rPr>
              <a:t>Calculates openness of hand to determine the speed of car</a:t>
            </a:r>
          </a:p>
          <a:p>
            <a:pPr algn="l">
              <a:lnSpc>
                <a:spcPts val="4224"/>
              </a:lnSpc>
            </a:pPr>
            <a:endParaRPr lang="en-US" sz="2400" spc="96">
              <a:solidFill>
                <a:srgbClr val="000000"/>
              </a:solidFill>
              <a:latin typeface="Open Sans"/>
              <a:ea typeface="Open Sans"/>
              <a:cs typeface="Open Sans"/>
              <a:sym typeface="Open Sans"/>
            </a:endParaRPr>
          </a:p>
          <a:p>
            <a:pPr algn="l">
              <a:lnSpc>
                <a:spcPts val="4224"/>
              </a:lnSpc>
            </a:pPr>
            <a:endParaRPr lang="en-US" sz="2400" spc="96">
              <a:solidFill>
                <a:srgbClr val="000000"/>
              </a:solidFill>
              <a:latin typeface="Open Sans"/>
              <a:ea typeface="Open Sans"/>
              <a:cs typeface="Open Sans"/>
              <a:sym typeface="Open Sans"/>
            </a:endParaRPr>
          </a:p>
        </p:txBody>
      </p:sp>
      <p:grpSp>
        <p:nvGrpSpPr>
          <p:cNvPr id="10" name="Group 10"/>
          <p:cNvGrpSpPr/>
          <p:nvPr/>
        </p:nvGrpSpPr>
        <p:grpSpPr>
          <a:xfrm>
            <a:off x="1471055" y="5356215"/>
            <a:ext cx="4154797" cy="4355278"/>
            <a:chOff x="0" y="0"/>
            <a:chExt cx="5539729" cy="5807037"/>
          </a:xfrm>
        </p:grpSpPr>
        <p:sp>
          <p:nvSpPr>
            <p:cNvPr id="11" name="Freeform 11"/>
            <p:cNvSpPr/>
            <p:nvPr/>
          </p:nvSpPr>
          <p:spPr>
            <a:xfrm>
              <a:off x="0" y="0"/>
              <a:ext cx="5539729" cy="5807037"/>
            </a:xfrm>
            <a:custGeom>
              <a:avLst/>
              <a:gdLst/>
              <a:ahLst/>
              <a:cxnLst/>
              <a:rect l="l" t="t" r="r" b="b"/>
              <a:pathLst>
                <a:path w="5539729" h="5807037">
                  <a:moveTo>
                    <a:pt x="0" y="0"/>
                  </a:moveTo>
                  <a:lnTo>
                    <a:pt x="5539729" y="0"/>
                  </a:lnTo>
                  <a:lnTo>
                    <a:pt x="5539729" y="5807037"/>
                  </a:lnTo>
                  <a:lnTo>
                    <a:pt x="0" y="5807037"/>
                  </a:lnTo>
                  <a:lnTo>
                    <a:pt x="0" y="0"/>
                  </a:lnTo>
                  <a:close/>
                </a:path>
              </a:pathLst>
            </a:custGeom>
            <a:blipFill>
              <a:blip r:embed="rId3"/>
              <a:stretch>
                <a:fillRect/>
              </a:stretch>
            </a:blipFill>
          </p:spPr>
          <p:txBody>
            <a:bodyPr/>
            <a:lstStyle/>
            <a:p>
              <a:endParaRPr lang="en-US"/>
            </a:p>
          </p:txBody>
        </p:sp>
        <p:grpSp>
          <p:nvGrpSpPr>
            <p:cNvPr id="12" name="Group 12"/>
            <p:cNvGrpSpPr/>
            <p:nvPr/>
          </p:nvGrpSpPr>
          <p:grpSpPr>
            <a:xfrm>
              <a:off x="3035642" y="294624"/>
              <a:ext cx="250190" cy="5025390"/>
              <a:chOff x="0" y="0"/>
              <a:chExt cx="250190" cy="5025390"/>
            </a:xfrm>
          </p:grpSpPr>
          <p:sp>
            <p:nvSpPr>
              <p:cNvPr id="13" name="Freeform 13"/>
              <p:cNvSpPr/>
              <p:nvPr/>
            </p:nvSpPr>
            <p:spPr>
              <a:xfrm>
                <a:off x="30480" y="49530"/>
                <a:ext cx="172720" cy="4926330"/>
              </a:xfrm>
              <a:custGeom>
                <a:avLst/>
                <a:gdLst/>
                <a:ahLst/>
                <a:cxnLst/>
                <a:rect l="l" t="t" r="r" b="b"/>
                <a:pathLst>
                  <a:path w="172720" h="4926330">
                    <a:moveTo>
                      <a:pt x="102870" y="26670"/>
                    </a:moveTo>
                    <a:cubicBezTo>
                      <a:pt x="111760" y="670560"/>
                      <a:pt x="147320" y="802640"/>
                      <a:pt x="158750" y="969010"/>
                    </a:cubicBezTo>
                    <a:cubicBezTo>
                      <a:pt x="172720" y="1170940"/>
                      <a:pt x="172720" y="1414780"/>
                      <a:pt x="167640" y="1643380"/>
                    </a:cubicBezTo>
                    <a:cubicBezTo>
                      <a:pt x="162560" y="1882140"/>
                      <a:pt x="135890" y="2133600"/>
                      <a:pt x="128270" y="2369820"/>
                    </a:cubicBezTo>
                    <a:cubicBezTo>
                      <a:pt x="120650" y="2595880"/>
                      <a:pt x="128270" y="2801620"/>
                      <a:pt x="120650" y="3034030"/>
                    </a:cubicBezTo>
                    <a:cubicBezTo>
                      <a:pt x="110490" y="3294380"/>
                      <a:pt x="81280" y="3567430"/>
                      <a:pt x="72390" y="3856990"/>
                    </a:cubicBezTo>
                    <a:cubicBezTo>
                      <a:pt x="62230" y="4178300"/>
                      <a:pt x="44450" y="4781550"/>
                      <a:pt x="67310" y="4875530"/>
                    </a:cubicBezTo>
                    <a:cubicBezTo>
                      <a:pt x="71120" y="4892040"/>
                      <a:pt x="83820" y="4894580"/>
                      <a:pt x="82550" y="4903470"/>
                    </a:cubicBezTo>
                    <a:cubicBezTo>
                      <a:pt x="80010" y="4911090"/>
                      <a:pt x="67310" y="4923790"/>
                      <a:pt x="59690" y="4923790"/>
                    </a:cubicBezTo>
                    <a:cubicBezTo>
                      <a:pt x="50800" y="4925060"/>
                      <a:pt x="31750" y="4908550"/>
                      <a:pt x="31750" y="4900930"/>
                    </a:cubicBezTo>
                    <a:cubicBezTo>
                      <a:pt x="30480" y="4892040"/>
                      <a:pt x="48260" y="4874260"/>
                      <a:pt x="57150" y="4874260"/>
                    </a:cubicBezTo>
                    <a:cubicBezTo>
                      <a:pt x="64770" y="4874260"/>
                      <a:pt x="81280" y="4892040"/>
                      <a:pt x="82550" y="4900930"/>
                    </a:cubicBezTo>
                    <a:cubicBezTo>
                      <a:pt x="82550" y="4907280"/>
                      <a:pt x="76200" y="4917440"/>
                      <a:pt x="69850" y="4921250"/>
                    </a:cubicBezTo>
                    <a:cubicBezTo>
                      <a:pt x="63500" y="4925060"/>
                      <a:pt x="53340" y="4926330"/>
                      <a:pt x="45720" y="4922520"/>
                    </a:cubicBezTo>
                    <a:cubicBezTo>
                      <a:pt x="34290" y="4913630"/>
                      <a:pt x="26670" y="4885690"/>
                      <a:pt x="20320" y="4846320"/>
                    </a:cubicBezTo>
                    <a:cubicBezTo>
                      <a:pt x="0" y="4733290"/>
                      <a:pt x="19050" y="4348480"/>
                      <a:pt x="20320" y="4156710"/>
                    </a:cubicBezTo>
                    <a:cubicBezTo>
                      <a:pt x="20320" y="4020820"/>
                      <a:pt x="17780" y="3945890"/>
                      <a:pt x="22860" y="3807460"/>
                    </a:cubicBezTo>
                    <a:cubicBezTo>
                      <a:pt x="30480" y="3599180"/>
                      <a:pt x="59690" y="3282950"/>
                      <a:pt x="69850" y="3034030"/>
                    </a:cubicBezTo>
                    <a:cubicBezTo>
                      <a:pt x="77470" y="2804160"/>
                      <a:pt x="69850" y="2594610"/>
                      <a:pt x="77470" y="2367280"/>
                    </a:cubicBezTo>
                    <a:cubicBezTo>
                      <a:pt x="85090" y="2131060"/>
                      <a:pt x="111760" y="1880870"/>
                      <a:pt x="116840" y="1643380"/>
                    </a:cubicBezTo>
                    <a:cubicBezTo>
                      <a:pt x="121920" y="1416050"/>
                      <a:pt x="121920" y="1176020"/>
                      <a:pt x="109220" y="974090"/>
                    </a:cubicBezTo>
                    <a:cubicBezTo>
                      <a:pt x="97790" y="806450"/>
                      <a:pt x="60960" y="671830"/>
                      <a:pt x="52070" y="516890"/>
                    </a:cubicBezTo>
                    <a:cubicBezTo>
                      <a:pt x="41910" y="355600"/>
                      <a:pt x="29210" y="85090"/>
                      <a:pt x="52070" y="26670"/>
                    </a:cubicBezTo>
                    <a:cubicBezTo>
                      <a:pt x="57150" y="10160"/>
                      <a:pt x="66040" y="1270"/>
                      <a:pt x="73660" y="1270"/>
                    </a:cubicBezTo>
                    <a:cubicBezTo>
                      <a:pt x="82550" y="0"/>
                      <a:pt x="102870" y="26670"/>
                      <a:pt x="102870" y="26670"/>
                    </a:cubicBezTo>
                  </a:path>
                </a:pathLst>
              </a:custGeom>
              <a:solidFill>
                <a:srgbClr val="0571D3"/>
              </a:solidFill>
              <a:ln cap="sq">
                <a:noFill/>
                <a:prstDash val="solid"/>
                <a:miter/>
              </a:ln>
            </p:spPr>
            <p:txBody>
              <a:bodyPr/>
              <a:lstStyle/>
              <a:p>
                <a:endParaRPr lang="en-US"/>
              </a:p>
            </p:txBody>
          </p:sp>
        </p:grpSp>
        <p:grpSp>
          <p:nvGrpSpPr>
            <p:cNvPr id="14" name="Group 14"/>
            <p:cNvGrpSpPr/>
            <p:nvPr/>
          </p:nvGrpSpPr>
          <p:grpSpPr>
            <a:xfrm>
              <a:off x="2916262" y="2655554"/>
              <a:ext cx="191770" cy="2546350"/>
              <a:chOff x="0" y="0"/>
              <a:chExt cx="191770" cy="2546350"/>
            </a:xfrm>
          </p:grpSpPr>
          <p:sp>
            <p:nvSpPr>
              <p:cNvPr id="15" name="Freeform 15"/>
              <p:cNvSpPr/>
              <p:nvPr/>
            </p:nvSpPr>
            <p:spPr>
              <a:xfrm>
                <a:off x="24130" y="49530"/>
                <a:ext cx="127000" cy="2448560"/>
              </a:xfrm>
              <a:custGeom>
                <a:avLst/>
                <a:gdLst/>
                <a:ahLst/>
                <a:cxnLst/>
                <a:rect l="l" t="t" r="r" b="b"/>
                <a:pathLst>
                  <a:path w="127000" h="2448560">
                    <a:moveTo>
                      <a:pt x="107950" y="25400"/>
                    </a:moveTo>
                    <a:cubicBezTo>
                      <a:pt x="95250" y="1988820"/>
                      <a:pt x="93980" y="2131060"/>
                      <a:pt x="100330" y="2246630"/>
                    </a:cubicBezTo>
                    <a:cubicBezTo>
                      <a:pt x="104140" y="2315210"/>
                      <a:pt x="127000" y="2382520"/>
                      <a:pt x="116840" y="2413000"/>
                    </a:cubicBezTo>
                    <a:cubicBezTo>
                      <a:pt x="113030" y="2425700"/>
                      <a:pt x="102870" y="2437130"/>
                      <a:pt x="95250" y="2438400"/>
                    </a:cubicBezTo>
                    <a:cubicBezTo>
                      <a:pt x="86360" y="2438400"/>
                      <a:pt x="66040" y="2414270"/>
                      <a:pt x="66040" y="2413000"/>
                    </a:cubicBezTo>
                    <a:cubicBezTo>
                      <a:pt x="67310" y="2411730"/>
                      <a:pt x="105410" y="2429510"/>
                      <a:pt x="104140" y="2434590"/>
                    </a:cubicBezTo>
                    <a:cubicBezTo>
                      <a:pt x="102870" y="2440940"/>
                      <a:pt x="62230" y="2448560"/>
                      <a:pt x="48260" y="2444750"/>
                    </a:cubicBezTo>
                    <a:cubicBezTo>
                      <a:pt x="38100" y="2440940"/>
                      <a:pt x="27940" y="2429510"/>
                      <a:pt x="26670" y="2421890"/>
                    </a:cubicBezTo>
                    <a:cubicBezTo>
                      <a:pt x="26670" y="2414270"/>
                      <a:pt x="35560" y="2397760"/>
                      <a:pt x="43180" y="2395220"/>
                    </a:cubicBezTo>
                    <a:cubicBezTo>
                      <a:pt x="50800" y="2392680"/>
                      <a:pt x="72390" y="2402840"/>
                      <a:pt x="76200" y="2410460"/>
                    </a:cubicBezTo>
                    <a:cubicBezTo>
                      <a:pt x="80010" y="2416810"/>
                      <a:pt x="76200" y="2428240"/>
                      <a:pt x="72390" y="2434590"/>
                    </a:cubicBezTo>
                    <a:cubicBezTo>
                      <a:pt x="68580" y="2439670"/>
                      <a:pt x="58420" y="2446020"/>
                      <a:pt x="50800" y="2444750"/>
                    </a:cubicBezTo>
                    <a:cubicBezTo>
                      <a:pt x="43180" y="2442210"/>
                      <a:pt x="26670" y="2425700"/>
                      <a:pt x="26670" y="2416810"/>
                    </a:cubicBezTo>
                    <a:cubicBezTo>
                      <a:pt x="26670" y="2407920"/>
                      <a:pt x="38100" y="2396490"/>
                      <a:pt x="48260" y="2393950"/>
                    </a:cubicBezTo>
                    <a:cubicBezTo>
                      <a:pt x="63500" y="2390140"/>
                      <a:pt x="114300" y="2402840"/>
                      <a:pt x="116840" y="2413000"/>
                    </a:cubicBezTo>
                    <a:cubicBezTo>
                      <a:pt x="119380" y="2419350"/>
                      <a:pt x="104140" y="2435860"/>
                      <a:pt x="95250" y="2438400"/>
                    </a:cubicBezTo>
                    <a:cubicBezTo>
                      <a:pt x="87630" y="2439670"/>
                      <a:pt x="76200" y="2434590"/>
                      <a:pt x="69850" y="2425700"/>
                    </a:cubicBezTo>
                    <a:cubicBezTo>
                      <a:pt x="57150" y="2407920"/>
                      <a:pt x="58420" y="2368550"/>
                      <a:pt x="54610" y="2320290"/>
                    </a:cubicBezTo>
                    <a:cubicBezTo>
                      <a:pt x="45720" y="2211070"/>
                      <a:pt x="45720" y="2015490"/>
                      <a:pt x="44450" y="1785620"/>
                    </a:cubicBezTo>
                    <a:cubicBezTo>
                      <a:pt x="41910" y="1369060"/>
                      <a:pt x="0" y="151130"/>
                      <a:pt x="57150" y="25400"/>
                    </a:cubicBezTo>
                    <a:cubicBezTo>
                      <a:pt x="66040" y="7620"/>
                      <a:pt x="77470" y="0"/>
                      <a:pt x="85090" y="1270"/>
                    </a:cubicBezTo>
                    <a:cubicBezTo>
                      <a:pt x="93980" y="1270"/>
                      <a:pt x="107950" y="25400"/>
                      <a:pt x="107950" y="25400"/>
                    </a:cubicBezTo>
                  </a:path>
                </a:pathLst>
              </a:custGeom>
              <a:solidFill>
                <a:srgbClr val="FF3131"/>
              </a:solidFill>
              <a:ln cap="sq">
                <a:noFill/>
                <a:prstDash val="solid"/>
                <a:miter/>
              </a:ln>
            </p:spPr>
            <p:txBody>
              <a:bodyPr/>
              <a:lstStyle/>
              <a:p>
                <a:endParaRPr lang="en-US"/>
              </a:p>
            </p:txBody>
          </p:sp>
        </p:grpSp>
        <p:grpSp>
          <p:nvGrpSpPr>
            <p:cNvPr id="16" name="Group 16"/>
            <p:cNvGrpSpPr/>
            <p:nvPr/>
          </p:nvGrpSpPr>
          <p:grpSpPr>
            <a:xfrm>
              <a:off x="2879432" y="2614914"/>
              <a:ext cx="320040" cy="323850"/>
              <a:chOff x="0" y="0"/>
              <a:chExt cx="320040" cy="323850"/>
            </a:xfrm>
          </p:grpSpPr>
          <p:sp>
            <p:nvSpPr>
              <p:cNvPr id="17" name="Freeform 17"/>
              <p:cNvSpPr/>
              <p:nvPr/>
            </p:nvSpPr>
            <p:spPr>
              <a:xfrm>
                <a:off x="48260" y="50800"/>
                <a:ext cx="226060" cy="223520"/>
              </a:xfrm>
              <a:custGeom>
                <a:avLst/>
                <a:gdLst/>
                <a:ahLst/>
                <a:cxnLst/>
                <a:rect l="l" t="t" r="r" b="b"/>
                <a:pathLst>
                  <a:path w="226060" h="223520">
                    <a:moveTo>
                      <a:pt x="95250" y="85090"/>
                    </a:moveTo>
                    <a:cubicBezTo>
                      <a:pt x="16510" y="129540"/>
                      <a:pt x="6350" y="120650"/>
                      <a:pt x="2540" y="113030"/>
                    </a:cubicBezTo>
                    <a:cubicBezTo>
                      <a:pt x="0" y="106680"/>
                      <a:pt x="1270" y="99060"/>
                      <a:pt x="6350" y="90170"/>
                    </a:cubicBezTo>
                    <a:cubicBezTo>
                      <a:pt x="17780" y="69850"/>
                      <a:pt x="82550" y="27940"/>
                      <a:pt x="105410" y="13970"/>
                    </a:cubicBezTo>
                    <a:cubicBezTo>
                      <a:pt x="116840" y="6350"/>
                      <a:pt x="124460" y="0"/>
                      <a:pt x="133350" y="0"/>
                    </a:cubicBezTo>
                    <a:cubicBezTo>
                      <a:pt x="140970" y="1270"/>
                      <a:pt x="148590" y="3810"/>
                      <a:pt x="156210" y="12700"/>
                    </a:cubicBezTo>
                    <a:cubicBezTo>
                      <a:pt x="176530" y="36830"/>
                      <a:pt x="226060" y="158750"/>
                      <a:pt x="220980" y="193040"/>
                    </a:cubicBezTo>
                    <a:cubicBezTo>
                      <a:pt x="218440" y="207010"/>
                      <a:pt x="207010" y="219710"/>
                      <a:pt x="198120" y="222250"/>
                    </a:cubicBezTo>
                    <a:cubicBezTo>
                      <a:pt x="190500" y="223520"/>
                      <a:pt x="175260" y="213360"/>
                      <a:pt x="171450" y="205740"/>
                    </a:cubicBezTo>
                    <a:cubicBezTo>
                      <a:pt x="168910" y="199390"/>
                      <a:pt x="170180" y="187960"/>
                      <a:pt x="175260" y="182880"/>
                    </a:cubicBezTo>
                    <a:cubicBezTo>
                      <a:pt x="179070" y="176530"/>
                      <a:pt x="195580" y="170180"/>
                      <a:pt x="203200" y="172720"/>
                    </a:cubicBezTo>
                    <a:cubicBezTo>
                      <a:pt x="212090" y="175260"/>
                      <a:pt x="220980" y="189230"/>
                      <a:pt x="220980" y="198120"/>
                    </a:cubicBezTo>
                    <a:cubicBezTo>
                      <a:pt x="220980" y="204470"/>
                      <a:pt x="215900" y="215900"/>
                      <a:pt x="208280" y="218440"/>
                    </a:cubicBezTo>
                    <a:cubicBezTo>
                      <a:pt x="200660" y="220980"/>
                      <a:pt x="184150" y="218440"/>
                      <a:pt x="172720" y="208280"/>
                    </a:cubicBezTo>
                    <a:cubicBezTo>
                      <a:pt x="149860" y="185420"/>
                      <a:pt x="104140" y="54610"/>
                      <a:pt x="114300" y="40640"/>
                    </a:cubicBezTo>
                    <a:cubicBezTo>
                      <a:pt x="119380" y="35560"/>
                      <a:pt x="139700" y="39370"/>
                      <a:pt x="142240" y="43180"/>
                    </a:cubicBezTo>
                    <a:cubicBezTo>
                      <a:pt x="144780" y="53340"/>
                      <a:pt x="63500" y="121920"/>
                      <a:pt x="38100" y="127000"/>
                    </a:cubicBezTo>
                    <a:cubicBezTo>
                      <a:pt x="25400" y="129540"/>
                      <a:pt x="10160" y="125730"/>
                      <a:pt x="5080" y="118110"/>
                    </a:cubicBezTo>
                    <a:cubicBezTo>
                      <a:pt x="1270" y="111760"/>
                      <a:pt x="1270" y="99060"/>
                      <a:pt x="6350" y="90170"/>
                    </a:cubicBezTo>
                    <a:cubicBezTo>
                      <a:pt x="13970" y="73660"/>
                      <a:pt x="52070" y="44450"/>
                      <a:pt x="69850" y="40640"/>
                    </a:cubicBezTo>
                    <a:cubicBezTo>
                      <a:pt x="82550" y="39370"/>
                      <a:pt x="97790" y="44450"/>
                      <a:pt x="102870" y="52070"/>
                    </a:cubicBezTo>
                    <a:cubicBezTo>
                      <a:pt x="106680" y="59690"/>
                      <a:pt x="95250" y="85090"/>
                      <a:pt x="95250" y="85090"/>
                    </a:cubicBezTo>
                  </a:path>
                </a:pathLst>
              </a:custGeom>
              <a:solidFill>
                <a:srgbClr val="FF3131"/>
              </a:solidFill>
              <a:ln cap="sq">
                <a:noFill/>
                <a:prstDash val="solid"/>
                <a:miter/>
              </a:ln>
            </p:spPr>
            <p:txBody>
              <a:bodyPr/>
              <a:lstStyle/>
              <a:p>
                <a:endParaRPr lang="en-US"/>
              </a:p>
            </p:txBody>
          </p:sp>
        </p:grpSp>
        <p:grpSp>
          <p:nvGrpSpPr>
            <p:cNvPr id="18" name="Group 18"/>
            <p:cNvGrpSpPr/>
            <p:nvPr/>
          </p:nvGrpSpPr>
          <p:grpSpPr>
            <a:xfrm>
              <a:off x="2841332" y="4974574"/>
              <a:ext cx="283210" cy="247650"/>
              <a:chOff x="0" y="0"/>
              <a:chExt cx="283210" cy="247650"/>
            </a:xfrm>
          </p:grpSpPr>
          <p:sp>
            <p:nvSpPr>
              <p:cNvPr id="19" name="Freeform 19"/>
              <p:cNvSpPr/>
              <p:nvPr/>
            </p:nvSpPr>
            <p:spPr>
              <a:xfrm>
                <a:off x="50800" y="49530"/>
                <a:ext cx="182880" cy="149860"/>
              </a:xfrm>
              <a:custGeom>
                <a:avLst/>
                <a:gdLst/>
                <a:ahLst/>
                <a:cxnLst/>
                <a:rect l="l" t="t" r="r" b="b"/>
                <a:pathLst>
                  <a:path w="182880" h="149860">
                    <a:moveTo>
                      <a:pt x="44450" y="16510"/>
                    </a:moveTo>
                    <a:cubicBezTo>
                      <a:pt x="107950" y="128270"/>
                      <a:pt x="95250" y="144780"/>
                      <a:pt x="87630" y="146050"/>
                    </a:cubicBezTo>
                    <a:cubicBezTo>
                      <a:pt x="80010" y="148590"/>
                      <a:pt x="64770" y="142240"/>
                      <a:pt x="60960" y="133350"/>
                    </a:cubicBezTo>
                    <a:cubicBezTo>
                      <a:pt x="55880" y="121920"/>
                      <a:pt x="69850" y="92710"/>
                      <a:pt x="81280" y="72390"/>
                    </a:cubicBezTo>
                    <a:cubicBezTo>
                      <a:pt x="95250" y="48260"/>
                      <a:pt x="125730" y="10160"/>
                      <a:pt x="144780" y="3810"/>
                    </a:cubicBezTo>
                    <a:cubicBezTo>
                      <a:pt x="156210" y="0"/>
                      <a:pt x="168910" y="3810"/>
                      <a:pt x="175260" y="10160"/>
                    </a:cubicBezTo>
                    <a:cubicBezTo>
                      <a:pt x="180340" y="16510"/>
                      <a:pt x="180340" y="33020"/>
                      <a:pt x="176530" y="40640"/>
                    </a:cubicBezTo>
                    <a:cubicBezTo>
                      <a:pt x="173990" y="46990"/>
                      <a:pt x="162560" y="52070"/>
                      <a:pt x="156210" y="52070"/>
                    </a:cubicBezTo>
                    <a:cubicBezTo>
                      <a:pt x="148590" y="52070"/>
                      <a:pt x="138430" y="46990"/>
                      <a:pt x="134620" y="40640"/>
                    </a:cubicBezTo>
                    <a:cubicBezTo>
                      <a:pt x="130810" y="34290"/>
                      <a:pt x="132080" y="16510"/>
                      <a:pt x="135890" y="10160"/>
                    </a:cubicBezTo>
                    <a:cubicBezTo>
                      <a:pt x="139700" y="5080"/>
                      <a:pt x="151130" y="0"/>
                      <a:pt x="158750" y="1270"/>
                    </a:cubicBezTo>
                    <a:cubicBezTo>
                      <a:pt x="166370" y="2540"/>
                      <a:pt x="180340" y="11430"/>
                      <a:pt x="180340" y="21590"/>
                    </a:cubicBezTo>
                    <a:cubicBezTo>
                      <a:pt x="182880" y="45720"/>
                      <a:pt x="111760" y="138430"/>
                      <a:pt x="87630" y="146050"/>
                    </a:cubicBezTo>
                    <a:cubicBezTo>
                      <a:pt x="76200" y="149860"/>
                      <a:pt x="68580" y="144780"/>
                      <a:pt x="58420" y="137160"/>
                    </a:cubicBezTo>
                    <a:cubicBezTo>
                      <a:pt x="39370" y="120650"/>
                      <a:pt x="0" y="62230"/>
                      <a:pt x="0" y="38100"/>
                    </a:cubicBezTo>
                    <a:cubicBezTo>
                      <a:pt x="0" y="25400"/>
                      <a:pt x="8890" y="12700"/>
                      <a:pt x="16510" y="8890"/>
                    </a:cubicBezTo>
                    <a:cubicBezTo>
                      <a:pt x="24130" y="6350"/>
                      <a:pt x="44450" y="16510"/>
                      <a:pt x="44450" y="16510"/>
                    </a:cubicBezTo>
                  </a:path>
                </a:pathLst>
              </a:custGeom>
              <a:solidFill>
                <a:srgbClr val="FF3131"/>
              </a:solidFill>
              <a:ln cap="sq">
                <a:noFill/>
                <a:prstDash val="solid"/>
                <a:miter/>
              </a:ln>
            </p:spPr>
            <p:txBody>
              <a:bodyPr/>
              <a:lstStyle/>
              <a:p>
                <a:endParaRPr lang="en-US"/>
              </a:p>
            </p:txBody>
          </p:sp>
        </p:grpSp>
        <p:grpSp>
          <p:nvGrpSpPr>
            <p:cNvPr id="20" name="Group 20"/>
            <p:cNvGrpSpPr/>
            <p:nvPr/>
          </p:nvGrpSpPr>
          <p:grpSpPr>
            <a:xfrm>
              <a:off x="3073742" y="426704"/>
              <a:ext cx="148590" cy="144780"/>
              <a:chOff x="0" y="0"/>
              <a:chExt cx="148590" cy="144780"/>
            </a:xfrm>
          </p:grpSpPr>
          <p:sp>
            <p:nvSpPr>
              <p:cNvPr id="21" name="Freeform 21"/>
              <p:cNvSpPr/>
              <p:nvPr/>
            </p:nvSpPr>
            <p:spPr>
              <a:xfrm>
                <a:off x="46990" y="45720"/>
                <a:ext cx="50800" cy="52070"/>
              </a:xfrm>
              <a:custGeom>
                <a:avLst/>
                <a:gdLst/>
                <a:ahLst/>
                <a:cxnLst/>
                <a:rect l="l" t="t" r="r" b="b"/>
                <a:pathLst>
                  <a:path w="50800" h="52070">
                    <a:moveTo>
                      <a:pt x="50800" y="17780"/>
                    </a:moveTo>
                    <a:cubicBezTo>
                      <a:pt x="29210" y="52070"/>
                      <a:pt x="8890" y="45720"/>
                      <a:pt x="3810" y="38100"/>
                    </a:cubicBezTo>
                    <a:cubicBezTo>
                      <a:pt x="0" y="31750"/>
                      <a:pt x="3810" y="10160"/>
                      <a:pt x="10160" y="5080"/>
                    </a:cubicBezTo>
                    <a:cubicBezTo>
                      <a:pt x="16510" y="0"/>
                      <a:pt x="44450" y="7620"/>
                      <a:pt x="44450" y="7620"/>
                    </a:cubicBezTo>
                  </a:path>
                </a:pathLst>
              </a:custGeom>
              <a:solidFill>
                <a:srgbClr val="0571D3"/>
              </a:solidFill>
              <a:ln cap="sq">
                <a:noFill/>
                <a:prstDash val="solid"/>
                <a:miter/>
              </a:ln>
            </p:spPr>
            <p:txBody>
              <a:bodyPr/>
              <a:lstStyle/>
              <a:p>
                <a:endParaRPr lang="en-US"/>
              </a:p>
            </p:txBody>
          </p:sp>
        </p:grpSp>
        <p:grpSp>
          <p:nvGrpSpPr>
            <p:cNvPr id="22" name="Group 22"/>
            <p:cNvGrpSpPr/>
            <p:nvPr/>
          </p:nvGrpSpPr>
          <p:grpSpPr>
            <a:xfrm>
              <a:off x="2978492" y="311134"/>
              <a:ext cx="370840" cy="368300"/>
              <a:chOff x="0" y="0"/>
              <a:chExt cx="370840" cy="368300"/>
            </a:xfrm>
          </p:grpSpPr>
          <p:sp>
            <p:nvSpPr>
              <p:cNvPr id="23" name="Freeform 23"/>
              <p:cNvSpPr/>
              <p:nvPr/>
            </p:nvSpPr>
            <p:spPr>
              <a:xfrm>
                <a:off x="49530" y="45720"/>
                <a:ext cx="276860" cy="271780"/>
              </a:xfrm>
              <a:custGeom>
                <a:avLst/>
                <a:gdLst/>
                <a:ahLst/>
                <a:cxnLst/>
                <a:rect l="l" t="t" r="r" b="b"/>
                <a:pathLst>
                  <a:path w="276860" h="271780">
                    <a:moveTo>
                      <a:pt x="219710" y="177800"/>
                    </a:moveTo>
                    <a:cubicBezTo>
                      <a:pt x="198120" y="107950"/>
                      <a:pt x="170180" y="58420"/>
                      <a:pt x="149860" y="60960"/>
                    </a:cubicBezTo>
                    <a:cubicBezTo>
                      <a:pt x="118110" y="64770"/>
                      <a:pt x="72390" y="237490"/>
                      <a:pt x="46990" y="261620"/>
                    </a:cubicBezTo>
                    <a:cubicBezTo>
                      <a:pt x="39370" y="269240"/>
                      <a:pt x="33020" y="271780"/>
                      <a:pt x="26670" y="271780"/>
                    </a:cubicBezTo>
                    <a:cubicBezTo>
                      <a:pt x="19050" y="271780"/>
                      <a:pt x="8890" y="265430"/>
                      <a:pt x="5080" y="260350"/>
                    </a:cubicBezTo>
                    <a:cubicBezTo>
                      <a:pt x="1270" y="254000"/>
                      <a:pt x="0" y="242570"/>
                      <a:pt x="3810" y="236220"/>
                    </a:cubicBezTo>
                    <a:cubicBezTo>
                      <a:pt x="7620" y="228600"/>
                      <a:pt x="22860" y="220980"/>
                      <a:pt x="30480" y="220980"/>
                    </a:cubicBezTo>
                    <a:cubicBezTo>
                      <a:pt x="38100" y="222250"/>
                      <a:pt x="46990" y="228600"/>
                      <a:pt x="49530" y="234950"/>
                    </a:cubicBezTo>
                    <a:cubicBezTo>
                      <a:pt x="53340" y="242570"/>
                      <a:pt x="49530" y="260350"/>
                      <a:pt x="43180" y="265430"/>
                    </a:cubicBezTo>
                    <a:cubicBezTo>
                      <a:pt x="38100" y="270510"/>
                      <a:pt x="20320" y="271780"/>
                      <a:pt x="12700" y="267970"/>
                    </a:cubicBezTo>
                    <a:cubicBezTo>
                      <a:pt x="6350" y="264160"/>
                      <a:pt x="1270" y="257810"/>
                      <a:pt x="1270" y="246380"/>
                    </a:cubicBezTo>
                    <a:cubicBezTo>
                      <a:pt x="0" y="212090"/>
                      <a:pt x="83820" y="52070"/>
                      <a:pt x="110490" y="21590"/>
                    </a:cubicBezTo>
                    <a:cubicBezTo>
                      <a:pt x="119380" y="11430"/>
                      <a:pt x="125730" y="7620"/>
                      <a:pt x="134620" y="5080"/>
                    </a:cubicBezTo>
                    <a:cubicBezTo>
                      <a:pt x="143510" y="2540"/>
                      <a:pt x="152400" y="0"/>
                      <a:pt x="165100" y="6350"/>
                    </a:cubicBezTo>
                    <a:cubicBezTo>
                      <a:pt x="191770" y="19050"/>
                      <a:pt x="257810" y="91440"/>
                      <a:pt x="269240" y="128270"/>
                    </a:cubicBezTo>
                    <a:cubicBezTo>
                      <a:pt x="276860" y="152400"/>
                      <a:pt x="273050" y="184150"/>
                      <a:pt x="264160" y="194310"/>
                    </a:cubicBezTo>
                    <a:cubicBezTo>
                      <a:pt x="257810" y="201930"/>
                      <a:pt x="242570" y="204470"/>
                      <a:pt x="236220" y="201930"/>
                    </a:cubicBezTo>
                    <a:cubicBezTo>
                      <a:pt x="228600" y="198120"/>
                      <a:pt x="219710" y="177800"/>
                      <a:pt x="219710" y="177800"/>
                    </a:cubicBezTo>
                  </a:path>
                </a:pathLst>
              </a:custGeom>
              <a:solidFill>
                <a:srgbClr val="0571D3"/>
              </a:solidFill>
              <a:ln cap="sq">
                <a:noFill/>
                <a:prstDash val="solid"/>
                <a:miter/>
              </a:ln>
            </p:spPr>
            <p:txBody>
              <a:bodyPr/>
              <a:lstStyle/>
              <a:p>
                <a:endParaRPr lang="en-US"/>
              </a:p>
            </p:txBody>
          </p:sp>
        </p:grpSp>
        <p:grpSp>
          <p:nvGrpSpPr>
            <p:cNvPr id="24" name="Group 24"/>
            <p:cNvGrpSpPr/>
            <p:nvPr/>
          </p:nvGrpSpPr>
          <p:grpSpPr>
            <a:xfrm>
              <a:off x="2902292" y="4999974"/>
              <a:ext cx="347980" cy="316230"/>
              <a:chOff x="0" y="0"/>
              <a:chExt cx="347980" cy="316230"/>
            </a:xfrm>
          </p:grpSpPr>
          <p:sp>
            <p:nvSpPr>
              <p:cNvPr id="25" name="Freeform 25"/>
              <p:cNvSpPr/>
              <p:nvPr/>
            </p:nvSpPr>
            <p:spPr>
              <a:xfrm>
                <a:off x="48260" y="48260"/>
                <a:ext cx="252730" cy="217170"/>
              </a:xfrm>
              <a:custGeom>
                <a:avLst/>
                <a:gdLst/>
                <a:ahLst/>
                <a:cxnLst/>
                <a:rect l="l" t="t" r="r" b="b"/>
                <a:pathLst>
                  <a:path w="252730" h="217170">
                    <a:moveTo>
                      <a:pt x="26670" y="91440"/>
                    </a:moveTo>
                    <a:cubicBezTo>
                      <a:pt x="104140" y="113030"/>
                      <a:pt x="153670" y="143510"/>
                      <a:pt x="173990" y="162560"/>
                    </a:cubicBezTo>
                    <a:cubicBezTo>
                      <a:pt x="184150" y="172720"/>
                      <a:pt x="194310" y="181610"/>
                      <a:pt x="194310" y="190500"/>
                    </a:cubicBezTo>
                    <a:cubicBezTo>
                      <a:pt x="194310" y="199390"/>
                      <a:pt x="185420" y="212090"/>
                      <a:pt x="177800" y="214630"/>
                    </a:cubicBezTo>
                    <a:cubicBezTo>
                      <a:pt x="170180" y="217170"/>
                      <a:pt x="154940" y="214630"/>
                      <a:pt x="149860" y="208280"/>
                    </a:cubicBezTo>
                    <a:cubicBezTo>
                      <a:pt x="143510" y="201930"/>
                      <a:pt x="143510" y="191770"/>
                      <a:pt x="144780" y="177800"/>
                    </a:cubicBezTo>
                    <a:cubicBezTo>
                      <a:pt x="147320" y="144780"/>
                      <a:pt x="177800" y="34290"/>
                      <a:pt x="201930" y="13970"/>
                    </a:cubicBezTo>
                    <a:cubicBezTo>
                      <a:pt x="213360" y="3810"/>
                      <a:pt x="231140" y="2540"/>
                      <a:pt x="238760" y="6350"/>
                    </a:cubicBezTo>
                    <a:cubicBezTo>
                      <a:pt x="245110" y="11430"/>
                      <a:pt x="250190" y="27940"/>
                      <a:pt x="247650" y="35560"/>
                    </a:cubicBezTo>
                    <a:cubicBezTo>
                      <a:pt x="245110" y="43180"/>
                      <a:pt x="237490" y="50800"/>
                      <a:pt x="229870" y="52070"/>
                    </a:cubicBezTo>
                    <a:cubicBezTo>
                      <a:pt x="222250" y="53340"/>
                      <a:pt x="205740" y="46990"/>
                      <a:pt x="201930" y="39370"/>
                    </a:cubicBezTo>
                    <a:cubicBezTo>
                      <a:pt x="198120" y="34290"/>
                      <a:pt x="196850" y="22860"/>
                      <a:pt x="200660" y="16510"/>
                    </a:cubicBezTo>
                    <a:cubicBezTo>
                      <a:pt x="205740" y="8890"/>
                      <a:pt x="220980" y="0"/>
                      <a:pt x="228600" y="2540"/>
                    </a:cubicBezTo>
                    <a:cubicBezTo>
                      <a:pt x="237490" y="5080"/>
                      <a:pt x="246380" y="19050"/>
                      <a:pt x="248920" y="33020"/>
                    </a:cubicBezTo>
                    <a:cubicBezTo>
                      <a:pt x="252730" y="67310"/>
                      <a:pt x="212090" y="179070"/>
                      <a:pt x="190500" y="203200"/>
                    </a:cubicBezTo>
                    <a:cubicBezTo>
                      <a:pt x="182880" y="212090"/>
                      <a:pt x="176530" y="217170"/>
                      <a:pt x="165100" y="215900"/>
                    </a:cubicBezTo>
                    <a:cubicBezTo>
                      <a:pt x="139700" y="215900"/>
                      <a:pt x="74930" y="153670"/>
                      <a:pt x="45720" y="142240"/>
                    </a:cubicBezTo>
                    <a:cubicBezTo>
                      <a:pt x="30480" y="137160"/>
                      <a:pt x="16510" y="143510"/>
                      <a:pt x="10160" y="135890"/>
                    </a:cubicBezTo>
                    <a:cubicBezTo>
                      <a:pt x="3810" y="130810"/>
                      <a:pt x="0" y="115570"/>
                      <a:pt x="2540" y="107950"/>
                    </a:cubicBezTo>
                    <a:cubicBezTo>
                      <a:pt x="5080" y="100330"/>
                      <a:pt x="26670" y="91440"/>
                      <a:pt x="26670" y="91440"/>
                    </a:cubicBezTo>
                  </a:path>
                </a:pathLst>
              </a:custGeom>
              <a:solidFill>
                <a:srgbClr val="0571D3"/>
              </a:solidFill>
              <a:ln cap="sq">
                <a:noFill/>
                <a:prstDash val="solid"/>
                <a:miter/>
              </a:ln>
            </p:spPr>
            <p:txBody>
              <a:bodyPr/>
              <a:lstStyle/>
              <a:p>
                <a:endParaRPr lang="en-US"/>
              </a:p>
            </p:txBody>
          </p:sp>
        </p:grpSp>
      </p:grpSp>
      <p:sp>
        <p:nvSpPr>
          <p:cNvPr id="26" name="TextBox 26"/>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STEP 1: HAND GESTURE TO DATA</a:t>
            </a:r>
          </a:p>
        </p:txBody>
      </p:sp>
      <p:sp>
        <p:nvSpPr>
          <p:cNvPr id="27" name="TextBox 27"/>
          <p:cNvSpPr txBox="1"/>
          <p:nvPr/>
        </p:nvSpPr>
        <p:spPr>
          <a:xfrm>
            <a:off x="493204" y="2372985"/>
            <a:ext cx="6110500" cy="2430780"/>
          </a:xfrm>
          <a:prstGeom prst="rect">
            <a:avLst/>
          </a:prstGeom>
        </p:spPr>
        <p:txBody>
          <a:bodyPr lIns="0" tIns="0" rIns="0" bIns="0" rtlCol="0" anchor="t">
            <a:spAutoFit/>
          </a:bodyPr>
          <a:lstStyle/>
          <a:p>
            <a:pPr algn="l">
              <a:lnSpc>
                <a:spcPts val="3255"/>
              </a:lnSpc>
              <a:spcBef>
                <a:spcPct val="0"/>
              </a:spcBef>
            </a:pPr>
            <a:r>
              <a:rPr lang="en-US" sz="2100" b="1">
                <a:solidFill>
                  <a:srgbClr val="000000"/>
                </a:solidFill>
                <a:latin typeface="Open Sans Medium"/>
                <a:ea typeface="Open Sans Medium"/>
                <a:cs typeface="Open Sans Medium"/>
                <a:sym typeface="Open Sans Medium"/>
              </a:rPr>
              <a:t>This code measures hand openness by comparing </a:t>
            </a:r>
            <a:r>
              <a:rPr lang="en-US" sz="2100" b="1">
                <a:solidFill>
                  <a:srgbClr val="0571D3"/>
                </a:solidFill>
                <a:latin typeface="Open Sans Medium"/>
                <a:ea typeface="Open Sans Medium"/>
                <a:cs typeface="Open Sans Medium"/>
                <a:sym typeface="Open Sans Medium"/>
              </a:rPr>
              <a:t>fingertip-to-wrist distance</a:t>
            </a:r>
            <a:r>
              <a:rPr lang="en-US" sz="2100" b="1">
                <a:solidFill>
                  <a:srgbClr val="000000"/>
                </a:solidFill>
                <a:latin typeface="Open Sans Medium"/>
                <a:ea typeface="Open Sans Medium"/>
                <a:cs typeface="Open Sans Medium"/>
                <a:sym typeface="Open Sans Medium"/>
              </a:rPr>
              <a:t> vs. </a:t>
            </a:r>
            <a:r>
              <a:rPr lang="en-US" sz="2100" b="1">
                <a:solidFill>
                  <a:srgbClr val="FF3131"/>
                </a:solidFill>
                <a:latin typeface="Open Sans Medium"/>
                <a:ea typeface="Open Sans Medium"/>
                <a:cs typeface="Open Sans Medium"/>
                <a:sym typeface="Open Sans Medium"/>
              </a:rPr>
              <a:t>knuckle-to-wrist distance</a:t>
            </a:r>
            <a:r>
              <a:rPr lang="en-US" sz="2100" b="1">
                <a:solidFill>
                  <a:srgbClr val="000000"/>
                </a:solidFill>
                <a:latin typeface="Open Sans Medium"/>
                <a:ea typeface="Open Sans Medium"/>
                <a:cs typeface="Open Sans Medium"/>
                <a:sym typeface="Open Sans Medium"/>
              </a:rPr>
              <a:t>, normalizes it to a scale from 0 to 1, with 0 being the hands closed and 1 being the hands fully opened , and returns the averages across 4 fingers.</a:t>
            </a:r>
          </a:p>
        </p:txBody>
      </p:sp>
      <p:sp>
        <p:nvSpPr>
          <p:cNvPr id="28" name="TextBox 28"/>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151339"/>
            <a:ext cx="1028700" cy="1135661"/>
            <a:chOff x="0" y="0"/>
            <a:chExt cx="270933" cy="299104"/>
          </a:xfrm>
        </p:grpSpPr>
        <p:sp>
          <p:nvSpPr>
            <p:cNvPr id="3" name="Freeform 3"/>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US"/>
            </a:p>
          </p:txBody>
        </p:sp>
        <p:sp>
          <p:nvSpPr>
            <p:cNvPr id="4" name="TextBox 4"/>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4949488" y="0"/>
            <a:ext cx="5653390" cy="10287000"/>
            <a:chOff x="0" y="0"/>
            <a:chExt cx="1488959" cy="2709333"/>
          </a:xfrm>
        </p:grpSpPr>
        <p:sp>
          <p:nvSpPr>
            <p:cNvPr id="6" name="Freeform 6"/>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7" name="TextBox 7"/>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7264412" y="2900825"/>
            <a:ext cx="10511771" cy="6542291"/>
          </a:xfrm>
          <a:custGeom>
            <a:avLst/>
            <a:gdLst/>
            <a:ahLst/>
            <a:cxnLst/>
            <a:rect l="l" t="t" r="r" b="b"/>
            <a:pathLst>
              <a:path w="10511771" h="6542291">
                <a:moveTo>
                  <a:pt x="0" y="0"/>
                </a:moveTo>
                <a:lnTo>
                  <a:pt x="10511771" y="0"/>
                </a:lnTo>
                <a:lnTo>
                  <a:pt x="10511771" y="6542291"/>
                </a:lnTo>
                <a:lnTo>
                  <a:pt x="0" y="6542291"/>
                </a:lnTo>
                <a:lnTo>
                  <a:pt x="0" y="0"/>
                </a:lnTo>
                <a:close/>
              </a:path>
            </a:pathLst>
          </a:custGeom>
          <a:blipFill>
            <a:blip r:embed="rId2"/>
            <a:stretch>
              <a:fillRect l="-12054" t="-20554" r="-8175" b="-14932"/>
            </a:stretch>
          </a:blipFill>
        </p:spPr>
        <p:txBody>
          <a:bodyPr/>
          <a:lstStyle/>
          <a:p>
            <a:endParaRPr lang="en-US"/>
          </a:p>
        </p:txBody>
      </p:sp>
      <p:sp>
        <p:nvSpPr>
          <p:cNvPr id="9" name="Freeform 9"/>
          <p:cNvSpPr/>
          <p:nvPr/>
        </p:nvSpPr>
        <p:spPr>
          <a:xfrm rot="1294649">
            <a:off x="2082636" y="6561560"/>
            <a:ext cx="3244862" cy="3401436"/>
          </a:xfrm>
          <a:custGeom>
            <a:avLst/>
            <a:gdLst/>
            <a:ahLst/>
            <a:cxnLst/>
            <a:rect l="l" t="t" r="r" b="b"/>
            <a:pathLst>
              <a:path w="3244862" h="3401436">
                <a:moveTo>
                  <a:pt x="0" y="0"/>
                </a:moveTo>
                <a:lnTo>
                  <a:pt x="3244862" y="0"/>
                </a:lnTo>
                <a:lnTo>
                  <a:pt x="3244862" y="3401435"/>
                </a:lnTo>
                <a:lnTo>
                  <a:pt x="0" y="3401435"/>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238698" y="1601079"/>
            <a:ext cx="13933289" cy="1553337"/>
          </a:xfrm>
          <a:prstGeom prst="rect">
            <a:avLst/>
          </a:prstGeom>
        </p:spPr>
        <p:txBody>
          <a:bodyPr lIns="0" tIns="0" rIns="0" bIns="0" rtlCol="0" anchor="t">
            <a:spAutoFit/>
          </a:bodyPr>
          <a:lstStyle/>
          <a:p>
            <a:pPr marL="518160" lvl="1" indent="-259080" algn="l">
              <a:lnSpc>
                <a:spcPts val="4224"/>
              </a:lnSpc>
              <a:buFont typeface="Arial"/>
              <a:buChar char="•"/>
            </a:pPr>
            <a:r>
              <a:rPr lang="en-US" sz="2400" b="1" spc="96">
                <a:solidFill>
                  <a:srgbClr val="000000"/>
                </a:solidFill>
                <a:latin typeface="Open Sans Bold"/>
                <a:ea typeface="Open Sans Bold"/>
                <a:cs typeface="Open Sans Bold"/>
                <a:sym typeface="Open Sans Bold"/>
              </a:rPr>
              <a:t>Action: </a:t>
            </a:r>
            <a:r>
              <a:rPr lang="en-US" sz="2400" spc="96">
                <a:solidFill>
                  <a:srgbClr val="000000"/>
                </a:solidFill>
                <a:latin typeface="Open Sans"/>
                <a:ea typeface="Open Sans"/>
                <a:cs typeface="Open Sans"/>
                <a:sym typeface="Open Sans"/>
              </a:rPr>
              <a:t>Calculates tilt of hand to be used as the steering of car. </a:t>
            </a:r>
          </a:p>
          <a:p>
            <a:pPr algn="l">
              <a:lnSpc>
                <a:spcPts val="4224"/>
              </a:lnSpc>
            </a:pPr>
            <a:endParaRPr lang="en-US" sz="2400" spc="96">
              <a:solidFill>
                <a:srgbClr val="000000"/>
              </a:solidFill>
              <a:latin typeface="Open Sans"/>
              <a:ea typeface="Open Sans"/>
              <a:cs typeface="Open Sans"/>
              <a:sym typeface="Open Sans"/>
            </a:endParaRPr>
          </a:p>
          <a:p>
            <a:pPr algn="l">
              <a:lnSpc>
                <a:spcPts val="4224"/>
              </a:lnSpc>
            </a:pPr>
            <a:endParaRPr lang="en-US" sz="2400" spc="96">
              <a:solidFill>
                <a:srgbClr val="000000"/>
              </a:solidFill>
              <a:latin typeface="Open Sans"/>
              <a:ea typeface="Open Sans"/>
              <a:cs typeface="Open Sans"/>
              <a:sym typeface="Open Sans"/>
            </a:endParaRPr>
          </a:p>
        </p:txBody>
      </p:sp>
      <p:sp>
        <p:nvSpPr>
          <p:cNvPr id="11" name="TextBox 11"/>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STEP 1: HAND GESTURE TO DATA</a:t>
            </a:r>
          </a:p>
        </p:txBody>
      </p:sp>
      <p:sp>
        <p:nvSpPr>
          <p:cNvPr id="12" name="TextBox 12"/>
          <p:cNvSpPr txBox="1"/>
          <p:nvPr/>
        </p:nvSpPr>
        <p:spPr>
          <a:xfrm>
            <a:off x="443806" y="2834150"/>
            <a:ext cx="6522522" cy="3249930"/>
          </a:xfrm>
          <a:prstGeom prst="rect">
            <a:avLst/>
          </a:prstGeom>
        </p:spPr>
        <p:txBody>
          <a:bodyPr lIns="0" tIns="0" rIns="0" bIns="0" rtlCol="0" anchor="t">
            <a:spAutoFit/>
          </a:bodyPr>
          <a:lstStyle/>
          <a:p>
            <a:pPr marL="453390" lvl="1" indent="-226695" algn="l">
              <a:lnSpc>
                <a:spcPts val="3255"/>
              </a:lnSpc>
              <a:buAutoNum type="arabicPeriod"/>
            </a:pPr>
            <a:r>
              <a:rPr lang="en-US" sz="2100" b="1">
                <a:solidFill>
                  <a:srgbClr val="000000"/>
                </a:solidFill>
                <a:latin typeface="Open Sans Medium"/>
                <a:ea typeface="Open Sans Medium"/>
                <a:cs typeface="Open Sans Medium"/>
                <a:sym typeface="Open Sans Medium"/>
              </a:rPr>
              <a:t>Get the landmarks of the knuckles of index and ring finger.</a:t>
            </a:r>
          </a:p>
          <a:p>
            <a:pPr marL="453390" lvl="1" indent="-226695" algn="l">
              <a:lnSpc>
                <a:spcPts val="3255"/>
              </a:lnSpc>
              <a:buAutoNum type="arabicPeriod"/>
            </a:pPr>
            <a:r>
              <a:rPr lang="en-US" sz="2100" b="1">
                <a:solidFill>
                  <a:srgbClr val="000000"/>
                </a:solidFill>
                <a:latin typeface="Open Sans Medium"/>
                <a:ea typeface="Open Sans Medium"/>
                <a:cs typeface="Open Sans Medium"/>
                <a:sym typeface="Open Sans Medium"/>
              </a:rPr>
              <a:t>Find the horizontal difference (dx) and the vertical difference (dy)</a:t>
            </a:r>
          </a:p>
          <a:p>
            <a:pPr marL="453390" lvl="1" indent="-226695" algn="l">
              <a:lnSpc>
                <a:spcPts val="3255"/>
              </a:lnSpc>
              <a:buAutoNum type="arabicPeriod"/>
            </a:pPr>
            <a:r>
              <a:rPr lang="en-US" sz="2100" b="1">
                <a:solidFill>
                  <a:srgbClr val="000000"/>
                </a:solidFill>
                <a:latin typeface="Open Sans Medium"/>
                <a:ea typeface="Open Sans Medium"/>
                <a:cs typeface="Open Sans Medium"/>
                <a:sym typeface="Open Sans Medium"/>
              </a:rPr>
              <a:t>Calculate angle between </a:t>
            </a:r>
            <a:r>
              <a:rPr lang="en-US" sz="2100" b="1">
                <a:solidFill>
                  <a:srgbClr val="0571D3"/>
                </a:solidFill>
                <a:latin typeface="Open Sans Medium"/>
                <a:ea typeface="Open Sans Medium"/>
                <a:cs typeface="Open Sans Medium"/>
                <a:sym typeface="Open Sans Medium"/>
              </a:rPr>
              <a:t>line between index and ring</a:t>
            </a:r>
            <a:r>
              <a:rPr lang="en-US" sz="2100" b="1">
                <a:solidFill>
                  <a:srgbClr val="000000"/>
                </a:solidFill>
                <a:latin typeface="Open Sans Medium"/>
                <a:ea typeface="Open Sans Medium"/>
                <a:cs typeface="Open Sans Medium"/>
                <a:sym typeface="Open Sans Medium"/>
              </a:rPr>
              <a:t> to </a:t>
            </a:r>
            <a:r>
              <a:rPr lang="en-US" sz="2100" b="1">
                <a:solidFill>
                  <a:srgbClr val="FF3131"/>
                </a:solidFill>
                <a:latin typeface="Open Sans Medium"/>
                <a:ea typeface="Open Sans Medium"/>
                <a:cs typeface="Open Sans Medium"/>
                <a:sym typeface="Open Sans Medium"/>
              </a:rPr>
              <a:t>horizontal axis </a:t>
            </a:r>
            <a:r>
              <a:rPr lang="en-US" sz="2100" b="1">
                <a:solidFill>
                  <a:srgbClr val="000000"/>
                </a:solidFill>
                <a:latin typeface="Open Sans Medium"/>
                <a:ea typeface="Open Sans Medium"/>
                <a:cs typeface="Open Sans Medium"/>
                <a:sym typeface="Open Sans Medium"/>
              </a:rPr>
              <a:t>using the math.atan2(dy,dx) function</a:t>
            </a:r>
          </a:p>
          <a:p>
            <a:pPr marL="453390" lvl="1" indent="-226695" algn="l">
              <a:lnSpc>
                <a:spcPts val="3255"/>
              </a:lnSpc>
              <a:spcBef>
                <a:spcPct val="0"/>
              </a:spcBef>
              <a:buAutoNum type="arabicPeriod"/>
            </a:pPr>
            <a:r>
              <a:rPr lang="en-US" sz="2100" b="1">
                <a:solidFill>
                  <a:srgbClr val="000000"/>
                </a:solidFill>
                <a:latin typeface="Open Sans Medium"/>
                <a:ea typeface="Open Sans Medium"/>
                <a:cs typeface="Open Sans Medium"/>
                <a:sym typeface="Open Sans Medium"/>
              </a:rPr>
              <a:t>normalize it between -45° (left) and +45° (right)</a:t>
            </a:r>
          </a:p>
        </p:txBody>
      </p:sp>
      <p:grpSp>
        <p:nvGrpSpPr>
          <p:cNvPr id="13" name="Group 13"/>
          <p:cNvGrpSpPr/>
          <p:nvPr/>
        </p:nvGrpSpPr>
        <p:grpSpPr>
          <a:xfrm>
            <a:off x="3478530" y="8078153"/>
            <a:ext cx="948690" cy="630555"/>
            <a:chOff x="0" y="0"/>
            <a:chExt cx="1264920" cy="840740"/>
          </a:xfrm>
        </p:grpSpPr>
        <p:sp>
          <p:nvSpPr>
            <p:cNvPr id="14" name="Freeform 14"/>
            <p:cNvSpPr/>
            <p:nvPr/>
          </p:nvSpPr>
          <p:spPr>
            <a:xfrm>
              <a:off x="48260" y="50800"/>
              <a:ext cx="1167130" cy="744220"/>
            </a:xfrm>
            <a:custGeom>
              <a:avLst/>
              <a:gdLst/>
              <a:ahLst/>
              <a:cxnLst/>
              <a:rect l="l" t="t" r="r" b="b"/>
              <a:pathLst>
                <a:path w="1167130" h="744220">
                  <a:moveTo>
                    <a:pt x="25400" y="0"/>
                  </a:moveTo>
                  <a:cubicBezTo>
                    <a:pt x="139700" y="21590"/>
                    <a:pt x="181610" y="45720"/>
                    <a:pt x="246380" y="81280"/>
                  </a:cubicBezTo>
                  <a:cubicBezTo>
                    <a:pt x="382270" y="156210"/>
                    <a:pt x="695960" y="344170"/>
                    <a:pt x="862330" y="461010"/>
                  </a:cubicBezTo>
                  <a:cubicBezTo>
                    <a:pt x="982980" y="544830"/>
                    <a:pt x="1135380" y="656590"/>
                    <a:pt x="1160780" y="697230"/>
                  </a:cubicBezTo>
                  <a:cubicBezTo>
                    <a:pt x="1167130" y="707390"/>
                    <a:pt x="1167130" y="713740"/>
                    <a:pt x="1164590" y="720090"/>
                  </a:cubicBezTo>
                  <a:cubicBezTo>
                    <a:pt x="1162050" y="727710"/>
                    <a:pt x="1153160" y="735330"/>
                    <a:pt x="1143000" y="737870"/>
                  </a:cubicBezTo>
                  <a:cubicBezTo>
                    <a:pt x="1121410" y="744220"/>
                    <a:pt x="1054100" y="740410"/>
                    <a:pt x="1040130" y="726440"/>
                  </a:cubicBezTo>
                  <a:cubicBezTo>
                    <a:pt x="1032510" y="720090"/>
                    <a:pt x="1031240" y="703580"/>
                    <a:pt x="1035050" y="697230"/>
                  </a:cubicBezTo>
                  <a:cubicBezTo>
                    <a:pt x="1037590" y="689610"/>
                    <a:pt x="1054100" y="680720"/>
                    <a:pt x="1061720" y="683260"/>
                  </a:cubicBezTo>
                  <a:cubicBezTo>
                    <a:pt x="1070610" y="685800"/>
                    <a:pt x="1082040" y="704850"/>
                    <a:pt x="1082040" y="713740"/>
                  </a:cubicBezTo>
                  <a:cubicBezTo>
                    <a:pt x="1080770" y="721360"/>
                    <a:pt x="1073150" y="728980"/>
                    <a:pt x="1065530" y="731520"/>
                  </a:cubicBezTo>
                  <a:cubicBezTo>
                    <a:pt x="1059180" y="734060"/>
                    <a:pt x="1047750" y="732790"/>
                    <a:pt x="1042670" y="728980"/>
                  </a:cubicBezTo>
                  <a:cubicBezTo>
                    <a:pt x="1036320" y="723900"/>
                    <a:pt x="1031240" y="713740"/>
                    <a:pt x="1031240" y="707390"/>
                  </a:cubicBezTo>
                  <a:cubicBezTo>
                    <a:pt x="1032510" y="699770"/>
                    <a:pt x="1040130" y="688340"/>
                    <a:pt x="1051560" y="683260"/>
                  </a:cubicBezTo>
                  <a:cubicBezTo>
                    <a:pt x="1070610" y="674370"/>
                    <a:pt x="1141730" y="679450"/>
                    <a:pt x="1155700" y="693420"/>
                  </a:cubicBezTo>
                  <a:cubicBezTo>
                    <a:pt x="1164590" y="701040"/>
                    <a:pt x="1167130" y="718820"/>
                    <a:pt x="1162050" y="726440"/>
                  </a:cubicBezTo>
                  <a:cubicBezTo>
                    <a:pt x="1158240" y="732790"/>
                    <a:pt x="1145540" y="739140"/>
                    <a:pt x="1130300" y="736600"/>
                  </a:cubicBezTo>
                  <a:cubicBezTo>
                    <a:pt x="1079500" y="727710"/>
                    <a:pt x="948690" y="582930"/>
                    <a:pt x="831850" y="501650"/>
                  </a:cubicBezTo>
                  <a:cubicBezTo>
                    <a:pt x="681990" y="396240"/>
                    <a:pt x="425450" y="245110"/>
                    <a:pt x="298450" y="168910"/>
                  </a:cubicBezTo>
                  <a:cubicBezTo>
                    <a:pt x="228600" y="128270"/>
                    <a:pt x="186690" y="97790"/>
                    <a:pt x="134620" y="77470"/>
                  </a:cubicBezTo>
                  <a:cubicBezTo>
                    <a:pt x="92710" y="60960"/>
                    <a:pt x="33020" y="64770"/>
                    <a:pt x="13970" y="46990"/>
                  </a:cubicBezTo>
                  <a:cubicBezTo>
                    <a:pt x="3810" y="38100"/>
                    <a:pt x="0" y="24130"/>
                    <a:pt x="2540" y="16510"/>
                  </a:cubicBezTo>
                  <a:cubicBezTo>
                    <a:pt x="3810" y="8890"/>
                    <a:pt x="25400" y="0"/>
                    <a:pt x="25400" y="0"/>
                  </a:cubicBezTo>
                </a:path>
              </a:pathLst>
            </a:custGeom>
            <a:solidFill>
              <a:srgbClr val="0571D3"/>
            </a:solidFill>
            <a:ln cap="sq">
              <a:noFill/>
              <a:prstDash val="solid"/>
              <a:miter/>
            </a:ln>
          </p:spPr>
          <p:txBody>
            <a:bodyPr/>
            <a:lstStyle/>
            <a:p>
              <a:endParaRPr lang="en-US"/>
            </a:p>
          </p:txBody>
        </p:sp>
      </p:grpSp>
      <p:grpSp>
        <p:nvGrpSpPr>
          <p:cNvPr id="15" name="Group 15"/>
          <p:cNvGrpSpPr/>
          <p:nvPr/>
        </p:nvGrpSpPr>
        <p:grpSpPr>
          <a:xfrm>
            <a:off x="3511867" y="7950518"/>
            <a:ext cx="1423988" cy="262890"/>
            <a:chOff x="0" y="0"/>
            <a:chExt cx="1898650" cy="350520"/>
          </a:xfrm>
        </p:grpSpPr>
        <p:sp>
          <p:nvSpPr>
            <p:cNvPr id="16" name="Freeform 16"/>
            <p:cNvSpPr/>
            <p:nvPr/>
          </p:nvSpPr>
          <p:spPr>
            <a:xfrm>
              <a:off x="50800" y="49530"/>
              <a:ext cx="1799590" cy="281940"/>
            </a:xfrm>
            <a:custGeom>
              <a:avLst/>
              <a:gdLst/>
              <a:ahLst/>
              <a:cxnLst/>
              <a:rect l="l" t="t" r="r" b="b"/>
              <a:pathLst>
                <a:path w="1799590" h="281940">
                  <a:moveTo>
                    <a:pt x="25400" y="198120"/>
                  </a:moveTo>
                  <a:cubicBezTo>
                    <a:pt x="1216660" y="184150"/>
                    <a:pt x="1678940" y="82550"/>
                    <a:pt x="1742440" y="116840"/>
                  </a:cubicBezTo>
                  <a:cubicBezTo>
                    <a:pt x="1755140" y="124460"/>
                    <a:pt x="1758950" y="142240"/>
                    <a:pt x="1756410" y="144780"/>
                  </a:cubicBezTo>
                  <a:cubicBezTo>
                    <a:pt x="1752600" y="148590"/>
                    <a:pt x="1645920" y="66040"/>
                    <a:pt x="1634490" y="39370"/>
                  </a:cubicBezTo>
                  <a:cubicBezTo>
                    <a:pt x="1630680" y="27940"/>
                    <a:pt x="1631950" y="13970"/>
                    <a:pt x="1638300" y="8890"/>
                  </a:cubicBezTo>
                  <a:cubicBezTo>
                    <a:pt x="1644650" y="2540"/>
                    <a:pt x="1668780" y="2540"/>
                    <a:pt x="1675130" y="8890"/>
                  </a:cubicBezTo>
                  <a:cubicBezTo>
                    <a:pt x="1680210" y="15240"/>
                    <a:pt x="1680210" y="39370"/>
                    <a:pt x="1672590" y="45720"/>
                  </a:cubicBezTo>
                  <a:cubicBezTo>
                    <a:pt x="1666240" y="50800"/>
                    <a:pt x="1643380" y="48260"/>
                    <a:pt x="1637030" y="41910"/>
                  </a:cubicBezTo>
                  <a:cubicBezTo>
                    <a:pt x="1631950" y="36830"/>
                    <a:pt x="1629410" y="25400"/>
                    <a:pt x="1631950" y="17780"/>
                  </a:cubicBezTo>
                  <a:cubicBezTo>
                    <a:pt x="1635760" y="11430"/>
                    <a:pt x="1645920" y="0"/>
                    <a:pt x="1657350" y="1270"/>
                  </a:cubicBezTo>
                  <a:cubicBezTo>
                    <a:pt x="1685290" y="2540"/>
                    <a:pt x="1786890" y="97790"/>
                    <a:pt x="1795780" y="127000"/>
                  </a:cubicBezTo>
                  <a:cubicBezTo>
                    <a:pt x="1799590" y="139700"/>
                    <a:pt x="1794510" y="151130"/>
                    <a:pt x="1789430" y="157480"/>
                  </a:cubicBezTo>
                  <a:cubicBezTo>
                    <a:pt x="1783080" y="163830"/>
                    <a:pt x="1778000" y="163830"/>
                    <a:pt x="1762760" y="167640"/>
                  </a:cubicBezTo>
                  <a:cubicBezTo>
                    <a:pt x="1680210" y="186690"/>
                    <a:pt x="1221740" y="234950"/>
                    <a:pt x="939800" y="248920"/>
                  </a:cubicBezTo>
                  <a:cubicBezTo>
                    <a:pt x="643890" y="264160"/>
                    <a:pt x="111760" y="281940"/>
                    <a:pt x="25400" y="248920"/>
                  </a:cubicBezTo>
                  <a:cubicBezTo>
                    <a:pt x="8890" y="242570"/>
                    <a:pt x="1270" y="234950"/>
                    <a:pt x="0" y="227330"/>
                  </a:cubicBezTo>
                  <a:cubicBezTo>
                    <a:pt x="0" y="218440"/>
                    <a:pt x="25400" y="198120"/>
                    <a:pt x="25400" y="198120"/>
                  </a:cubicBezTo>
                </a:path>
              </a:pathLst>
            </a:custGeom>
            <a:solidFill>
              <a:srgbClr val="FF3131"/>
            </a:solidFill>
            <a:ln cap="sq">
              <a:noFill/>
              <a:prstDash val="solid"/>
              <a:miter/>
            </a:ln>
          </p:spPr>
          <p:txBody>
            <a:bodyPr/>
            <a:lstStyle/>
            <a:p>
              <a:endParaRPr lang="en-US"/>
            </a:p>
          </p:txBody>
        </p:sp>
      </p:grpSp>
      <p:sp>
        <p:nvSpPr>
          <p:cNvPr id="17" name="TextBox 17"/>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151339"/>
            <a:ext cx="1028700" cy="1135661"/>
            <a:chOff x="0" y="0"/>
            <a:chExt cx="270933" cy="299104"/>
          </a:xfrm>
        </p:grpSpPr>
        <p:sp>
          <p:nvSpPr>
            <p:cNvPr id="3" name="Freeform 3"/>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US"/>
            </a:p>
          </p:txBody>
        </p:sp>
        <p:sp>
          <p:nvSpPr>
            <p:cNvPr id="4" name="TextBox 4"/>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4949488" y="0"/>
            <a:ext cx="5653390" cy="10287000"/>
            <a:chOff x="0" y="0"/>
            <a:chExt cx="1488959" cy="2709333"/>
          </a:xfrm>
        </p:grpSpPr>
        <p:sp>
          <p:nvSpPr>
            <p:cNvPr id="6" name="Freeform 6"/>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7" name="TextBox 7"/>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1028700" y="2439660"/>
            <a:ext cx="13616148" cy="6716690"/>
          </a:xfrm>
          <a:custGeom>
            <a:avLst/>
            <a:gdLst/>
            <a:ahLst/>
            <a:cxnLst/>
            <a:rect l="l" t="t" r="r" b="b"/>
            <a:pathLst>
              <a:path w="13616148" h="6716690">
                <a:moveTo>
                  <a:pt x="0" y="0"/>
                </a:moveTo>
                <a:lnTo>
                  <a:pt x="13616148" y="0"/>
                </a:lnTo>
                <a:lnTo>
                  <a:pt x="13616148" y="6716690"/>
                </a:lnTo>
                <a:lnTo>
                  <a:pt x="0" y="6716690"/>
                </a:lnTo>
                <a:lnTo>
                  <a:pt x="0" y="0"/>
                </a:lnTo>
                <a:close/>
              </a:path>
            </a:pathLst>
          </a:custGeom>
          <a:blipFill>
            <a:blip r:embed="rId2"/>
            <a:stretch>
              <a:fillRect l="-15197" t="-35200" r="-16403" b="-23640"/>
            </a:stretch>
          </a:blipFill>
        </p:spPr>
        <p:txBody>
          <a:bodyPr/>
          <a:lstStyle/>
          <a:p>
            <a:endParaRPr lang="en-US"/>
          </a:p>
        </p:txBody>
      </p:sp>
      <p:sp>
        <p:nvSpPr>
          <p:cNvPr id="9" name="TextBox 9"/>
          <p:cNvSpPr txBox="1"/>
          <p:nvPr/>
        </p:nvSpPr>
        <p:spPr>
          <a:xfrm>
            <a:off x="238698" y="1601079"/>
            <a:ext cx="13933289" cy="1553337"/>
          </a:xfrm>
          <a:prstGeom prst="rect">
            <a:avLst/>
          </a:prstGeom>
        </p:spPr>
        <p:txBody>
          <a:bodyPr lIns="0" tIns="0" rIns="0" bIns="0" rtlCol="0" anchor="t">
            <a:spAutoFit/>
          </a:bodyPr>
          <a:lstStyle/>
          <a:p>
            <a:pPr marL="518160" lvl="1" indent="-259080" algn="l">
              <a:lnSpc>
                <a:spcPts val="4224"/>
              </a:lnSpc>
              <a:buFont typeface="Arial"/>
              <a:buChar char="•"/>
            </a:pPr>
            <a:r>
              <a:rPr lang="en-US" sz="2400" b="1" spc="96">
                <a:solidFill>
                  <a:srgbClr val="000000"/>
                </a:solidFill>
                <a:latin typeface="Open Sans Bold"/>
                <a:ea typeface="Open Sans Bold"/>
                <a:cs typeface="Open Sans Bold"/>
                <a:sym typeface="Open Sans Bold"/>
              </a:rPr>
              <a:t>Action: </a:t>
            </a:r>
            <a:r>
              <a:rPr lang="en-US" sz="2400" spc="96">
                <a:solidFill>
                  <a:srgbClr val="000000"/>
                </a:solidFill>
                <a:latin typeface="Open Sans"/>
                <a:ea typeface="Open Sans"/>
                <a:cs typeface="Open Sans"/>
                <a:sym typeface="Open Sans"/>
              </a:rPr>
              <a:t>Sends information needed for car based on calculation.</a:t>
            </a:r>
          </a:p>
          <a:p>
            <a:pPr algn="l">
              <a:lnSpc>
                <a:spcPts val="4224"/>
              </a:lnSpc>
            </a:pPr>
            <a:endParaRPr lang="en-US" sz="2400" spc="96">
              <a:solidFill>
                <a:srgbClr val="000000"/>
              </a:solidFill>
              <a:latin typeface="Open Sans"/>
              <a:ea typeface="Open Sans"/>
              <a:cs typeface="Open Sans"/>
              <a:sym typeface="Open Sans"/>
            </a:endParaRPr>
          </a:p>
          <a:p>
            <a:pPr algn="l">
              <a:lnSpc>
                <a:spcPts val="4224"/>
              </a:lnSpc>
            </a:pPr>
            <a:endParaRPr lang="en-US" sz="2400" spc="96">
              <a:solidFill>
                <a:srgbClr val="000000"/>
              </a:solidFill>
              <a:latin typeface="Open Sans"/>
              <a:ea typeface="Open Sans"/>
              <a:cs typeface="Open Sans"/>
              <a:sym typeface="Open Sans"/>
            </a:endParaRPr>
          </a:p>
        </p:txBody>
      </p:sp>
      <p:sp>
        <p:nvSpPr>
          <p:cNvPr id="10" name="TextBox 10"/>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STEP 1: HAND GESTURE TO DATA</a:t>
            </a:r>
          </a:p>
        </p:txBody>
      </p:sp>
      <p:sp>
        <p:nvSpPr>
          <p:cNvPr id="11" name="TextBox 11"/>
          <p:cNvSpPr txBox="1"/>
          <p:nvPr/>
        </p:nvSpPr>
        <p:spPr>
          <a:xfrm>
            <a:off x="3786300" y="9259781"/>
            <a:ext cx="8408798" cy="496558"/>
          </a:xfrm>
          <a:prstGeom prst="rect">
            <a:avLst/>
          </a:prstGeom>
        </p:spPr>
        <p:txBody>
          <a:bodyPr lIns="0" tIns="0" rIns="0" bIns="0" rtlCol="0" anchor="t">
            <a:spAutoFit/>
          </a:bodyPr>
          <a:lstStyle/>
          <a:p>
            <a:pPr algn="just">
              <a:lnSpc>
                <a:spcPts val="4130"/>
              </a:lnSpc>
              <a:spcBef>
                <a:spcPct val="0"/>
              </a:spcBef>
            </a:pPr>
            <a:r>
              <a:rPr lang="en-US" sz="2664" b="1">
                <a:solidFill>
                  <a:srgbClr val="000000"/>
                </a:solidFill>
                <a:latin typeface="Open Sans Medium"/>
                <a:ea typeface="Open Sans Medium"/>
                <a:cs typeface="Open Sans Medium"/>
                <a:sym typeface="Open Sans Medium"/>
              </a:rPr>
              <a:t>Function that sends the commands to the car</a:t>
            </a:r>
          </a:p>
        </p:txBody>
      </p:sp>
      <p:sp>
        <p:nvSpPr>
          <p:cNvPr id="12" name="TextBox 12"/>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151339"/>
            <a:ext cx="1028700" cy="1135661"/>
            <a:chOff x="0" y="0"/>
            <a:chExt cx="270933" cy="299104"/>
          </a:xfrm>
        </p:grpSpPr>
        <p:sp>
          <p:nvSpPr>
            <p:cNvPr id="3" name="Freeform 3"/>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US"/>
            </a:p>
          </p:txBody>
        </p:sp>
        <p:sp>
          <p:nvSpPr>
            <p:cNvPr id="4" name="TextBox 4"/>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4949488" y="0"/>
            <a:ext cx="5653390" cy="10287000"/>
            <a:chOff x="0" y="0"/>
            <a:chExt cx="1488959" cy="2709333"/>
          </a:xfrm>
        </p:grpSpPr>
        <p:sp>
          <p:nvSpPr>
            <p:cNvPr id="6" name="Freeform 6"/>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7" name="TextBox 7"/>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812551" y="2284173"/>
            <a:ext cx="13172491" cy="7092880"/>
          </a:xfrm>
          <a:custGeom>
            <a:avLst/>
            <a:gdLst/>
            <a:ahLst/>
            <a:cxnLst/>
            <a:rect l="l" t="t" r="r" b="b"/>
            <a:pathLst>
              <a:path w="13172491" h="7092880">
                <a:moveTo>
                  <a:pt x="0" y="0"/>
                </a:moveTo>
                <a:lnTo>
                  <a:pt x="13172491" y="0"/>
                </a:lnTo>
                <a:lnTo>
                  <a:pt x="13172491" y="7092880"/>
                </a:lnTo>
                <a:lnTo>
                  <a:pt x="0" y="7092880"/>
                </a:lnTo>
                <a:lnTo>
                  <a:pt x="0" y="0"/>
                </a:lnTo>
                <a:close/>
              </a:path>
            </a:pathLst>
          </a:custGeom>
          <a:blipFill>
            <a:blip r:embed="rId2"/>
            <a:stretch>
              <a:fillRect l="-12758" t="-25753" r="-14092" b="-18010"/>
            </a:stretch>
          </a:blipFill>
        </p:spPr>
        <p:txBody>
          <a:bodyPr/>
          <a:lstStyle/>
          <a:p>
            <a:endParaRPr lang="en-US"/>
          </a:p>
        </p:txBody>
      </p:sp>
      <p:sp>
        <p:nvSpPr>
          <p:cNvPr id="9" name="TextBox 9"/>
          <p:cNvSpPr txBox="1"/>
          <p:nvPr/>
        </p:nvSpPr>
        <p:spPr>
          <a:xfrm>
            <a:off x="238698" y="1601079"/>
            <a:ext cx="13933289" cy="1553337"/>
          </a:xfrm>
          <a:prstGeom prst="rect">
            <a:avLst/>
          </a:prstGeom>
        </p:spPr>
        <p:txBody>
          <a:bodyPr lIns="0" tIns="0" rIns="0" bIns="0" rtlCol="0" anchor="t">
            <a:spAutoFit/>
          </a:bodyPr>
          <a:lstStyle/>
          <a:p>
            <a:pPr marL="518160" lvl="1" indent="-259080" algn="l">
              <a:lnSpc>
                <a:spcPts val="4224"/>
              </a:lnSpc>
              <a:buFont typeface="Arial"/>
              <a:buChar char="•"/>
            </a:pPr>
            <a:r>
              <a:rPr lang="en-US" sz="2400" b="1" spc="96">
                <a:solidFill>
                  <a:srgbClr val="000000"/>
                </a:solidFill>
                <a:latin typeface="Open Sans Bold"/>
                <a:ea typeface="Open Sans Bold"/>
                <a:cs typeface="Open Sans Bold"/>
                <a:sym typeface="Open Sans Bold"/>
              </a:rPr>
              <a:t>Action: </a:t>
            </a:r>
            <a:r>
              <a:rPr lang="en-US" sz="2400" spc="96">
                <a:solidFill>
                  <a:srgbClr val="000000"/>
                </a:solidFill>
                <a:latin typeface="Open Sans"/>
                <a:ea typeface="Open Sans"/>
                <a:cs typeface="Open Sans"/>
                <a:sym typeface="Open Sans"/>
              </a:rPr>
              <a:t>Sends information needed for car based on calculation.</a:t>
            </a:r>
          </a:p>
          <a:p>
            <a:pPr algn="l">
              <a:lnSpc>
                <a:spcPts val="4224"/>
              </a:lnSpc>
            </a:pPr>
            <a:endParaRPr lang="en-US" sz="2400" spc="96">
              <a:solidFill>
                <a:srgbClr val="000000"/>
              </a:solidFill>
              <a:latin typeface="Open Sans"/>
              <a:ea typeface="Open Sans"/>
              <a:cs typeface="Open Sans"/>
              <a:sym typeface="Open Sans"/>
            </a:endParaRPr>
          </a:p>
          <a:p>
            <a:pPr algn="l">
              <a:lnSpc>
                <a:spcPts val="4224"/>
              </a:lnSpc>
            </a:pPr>
            <a:endParaRPr lang="en-US" sz="2400" spc="96">
              <a:solidFill>
                <a:srgbClr val="000000"/>
              </a:solidFill>
              <a:latin typeface="Open Sans"/>
              <a:ea typeface="Open Sans"/>
              <a:cs typeface="Open Sans"/>
              <a:sym typeface="Open Sans"/>
            </a:endParaRPr>
          </a:p>
        </p:txBody>
      </p:sp>
      <p:sp>
        <p:nvSpPr>
          <p:cNvPr id="10" name="TextBox 10"/>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STEP 1: HAND GESTURE TO DATA</a:t>
            </a:r>
          </a:p>
        </p:txBody>
      </p:sp>
      <p:sp>
        <p:nvSpPr>
          <p:cNvPr id="11" name="TextBox 11"/>
          <p:cNvSpPr txBox="1"/>
          <p:nvPr/>
        </p:nvSpPr>
        <p:spPr>
          <a:xfrm>
            <a:off x="2389590" y="9510584"/>
            <a:ext cx="10018412" cy="431957"/>
          </a:xfrm>
          <a:prstGeom prst="rect">
            <a:avLst/>
          </a:prstGeom>
        </p:spPr>
        <p:txBody>
          <a:bodyPr lIns="0" tIns="0" rIns="0" bIns="0" rtlCol="0" anchor="t">
            <a:spAutoFit/>
          </a:bodyPr>
          <a:lstStyle/>
          <a:p>
            <a:pPr algn="ctr">
              <a:lnSpc>
                <a:spcPts val="3661"/>
              </a:lnSpc>
              <a:spcBef>
                <a:spcPct val="0"/>
              </a:spcBef>
            </a:pPr>
            <a:r>
              <a:rPr lang="en-US" sz="2362" b="1">
                <a:solidFill>
                  <a:srgbClr val="000000"/>
                </a:solidFill>
                <a:latin typeface="Open Sans Medium"/>
                <a:ea typeface="Open Sans Medium"/>
                <a:cs typeface="Open Sans Medium"/>
                <a:sym typeface="Open Sans Medium"/>
              </a:rPr>
              <a:t>Code for Hand detection, identifies the landmarks</a:t>
            </a:r>
          </a:p>
        </p:txBody>
      </p:sp>
      <p:sp>
        <p:nvSpPr>
          <p:cNvPr id="12" name="TextBox 12"/>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1" name="Freeform 11"/>
          <p:cNvSpPr/>
          <p:nvPr/>
        </p:nvSpPr>
        <p:spPr>
          <a:xfrm>
            <a:off x="6914449" y="1637260"/>
            <a:ext cx="10486418" cy="7952525"/>
          </a:xfrm>
          <a:custGeom>
            <a:avLst/>
            <a:gdLst/>
            <a:ahLst/>
            <a:cxnLst/>
            <a:rect l="l" t="t" r="r" b="b"/>
            <a:pathLst>
              <a:path w="10486418" h="7952525">
                <a:moveTo>
                  <a:pt x="0" y="0"/>
                </a:moveTo>
                <a:lnTo>
                  <a:pt x="10486417" y="0"/>
                </a:lnTo>
                <a:lnTo>
                  <a:pt x="10486417" y="7952525"/>
                </a:lnTo>
                <a:lnTo>
                  <a:pt x="0" y="7952525"/>
                </a:lnTo>
                <a:lnTo>
                  <a:pt x="0" y="0"/>
                </a:lnTo>
                <a:close/>
              </a:path>
            </a:pathLst>
          </a:custGeom>
          <a:blipFill>
            <a:blip r:embed="rId2"/>
            <a:stretch>
              <a:fillRect l="-8428" t="-15358" r="-6526" b="-9474"/>
            </a:stretch>
          </a:blipFill>
        </p:spPr>
        <p:txBody>
          <a:bodyPr/>
          <a:lstStyle/>
          <a:p>
            <a:endParaRPr lang="en-US"/>
          </a:p>
        </p:txBody>
      </p:sp>
      <p:sp>
        <p:nvSpPr>
          <p:cNvPr id="12" name="TextBox 12"/>
          <p:cNvSpPr txBox="1"/>
          <p:nvPr/>
        </p:nvSpPr>
        <p:spPr>
          <a:xfrm>
            <a:off x="609349" y="624034"/>
            <a:ext cx="1620223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2: ARDUINO SERVER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3" name="TextBox 13"/>
          <p:cNvSpPr txBox="1"/>
          <p:nvPr/>
        </p:nvSpPr>
        <p:spPr>
          <a:xfrm>
            <a:off x="609349" y="3280410"/>
            <a:ext cx="5852907" cy="3659505"/>
          </a:xfrm>
          <a:prstGeom prst="rect">
            <a:avLst/>
          </a:prstGeom>
        </p:spPr>
        <p:txBody>
          <a:bodyPr lIns="0" tIns="0" rIns="0" bIns="0" rtlCol="0" anchor="t">
            <a:spAutoFit/>
          </a:bodyPr>
          <a:lstStyle/>
          <a:p>
            <a:pPr algn="ctr">
              <a:lnSpc>
                <a:spcPts val="3255"/>
              </a:lnSpc>
            </a:pPr>
            <a:r>
              <a:rPr lang="en-US" sz="2100" b="1">
                <a:solidFill>
                  <a:srgbClr val="000000"/>
                </a:solidFill>
                <a:latin typeface="Open Sans Bold"/>
                <a:ea typeface="Open Sans Bold"/>
                <a:cs typeface="Open Sans Bold"/>
                <a:sym typeface="Open Sans Bold"/>
              </a:rPr>
              <a:t>1. Uno Setup &amp; Initialization</a:t>
            </a:r>
          </a:p>
          <a:p>
            <a:pPr marL="453390" lvl="1" indent="-226695" algn="l">
              <a:lnSpc>
                <a:spcPts val="3255"/>
              </a:lnSpc>
              <a:buAutoNum type="arabicPeriod"/>
            </a:pPr>
            <a:r>
              <a:rPr lang="en-US" sz="2100">
                <a:solidFill>
                  <a:srgbClr val="000000"/>
                </a:solidFill>
                <a:latin typeface="Open Sans"/>
                <a:ea typeface="Open Sans"/>
                <a:cs typeface="Open Sans"/>
                <a:sym typeface="Open Sans"/>
              </a:rPr>
              <a:t>Arduino Uno establishes serial communication with the Python controller.</a:t>
            </a:r>
          </a:p>
          <a:p>
            <a:pPr marL="453390" lvl="1" indent="-226695" algn="l">
              <a:lnSpc>
                <a:spcPts val="3255"/>
              </a:lnSpc>
              <a:buAutoNum type="arabicPeriod"/>
            </a:pPr>
            <a:r>
              <a:rPr lang="en-US" sz="2100">
                <a:solidFill>
                  <a:srgbClr val="000000"/>
                </a:solidFill>
                <a:latin typeface="Open Sans"/>
                <a:ea typeface="Open Sans"/>
                <a:cs typeface="Open Sans"/>
                <a:sym typeface="Open Sans"/>
              </a:rPr>
              <a:t> Wireless communication with cars is set up via the nRF24L01 module, before proceeding to prevent silent failures.</a:t>
            </a:r>
          </a:p>
          <a:p>
            <a:pPr marL="453390" lvl="1" indent="-226695" algn="l">
              <a:lnSpc>
                <a:spcPts val="3255"/>
              </a:lnSpc>
              <a:buAutoNum type="arabicPeriod"/>
            </a:pPr>
            <a:r>
              <a:rPr lang="en-US" sz="2100">
                <a:solidFill>
                  <a:srgbClr val="000000"/>
                </a:solidFill>
                <a:latin typeface="Open Sans"/>
                <a:ea typeface="Open Sans"/>
                <a:cs typeface="Open Sans"/>
                <a:sym typeface="Open Sans"/>
              </a:rPr>
              <a:t> Initialization checks ensure the radio module is working before proceeding.</a:t>
            </a:r>
          </a:p>
          <a:p>
            <a:pPr algn="ctr">
              <a:lnSpc>
                <a:spcPts val="3255"/>
              </a:lnSpc>
              <a:spcBef>
                <a:spcPct val="0"/>
              </a:spcBef>
            </a:pPr>
            <a:endParaRPr lang="en-US" sz="2100">
              <a:solidFill>
                <a:srgbClr val="000000"/>
              </a:solidFill>
              <a:latin typeface="Open Sans"/>
              <a:ea typeface="Open Sans"/>
              <a:cs typeface="Open Sans"/>
              <a:sym typeface="Open Sans"/>
            </a:endParaRPr>
          </a:p>
        </p:txBody>
      </p:sp>
      <p:sp>
        <p:nvSpPr>
          <p:cNvPr id="14" name="TextBox 14"/>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00866" y="0"/>
            <a:ext cx="863406" cy="1914819"/>
            <a:chOff x="0" y="0"/>
            <a:chExt cx="227399" cy="504314"/>
          </a:xfrm>
        </p:grpSpPr>
        <p:sp>
          <p:nvSpPr>
            <p:cNvPr id="3" name="Freeform 3"/>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4" name="TextBox 4"/>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61650" y="8036778"/>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TextBox 8"/>
          <p:cNvSpPr txBox="1"/>
          <p:nvPr/>
        </p:nvSpPr>
        <p:spPr>
          <a:xfrm>
            <a:off x="609349" y="624034"/>
            <a:ext cx="1620223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2: ARDUINO SERVER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9" name="TextBox 9"/>
          <p:cNvSpPr txBox="1"/>
          <p:nvPr/>
        </p:nvSpPr>
        <p:spPr>
          <a:xfrm>
            <a:off x="11103908" y="3867749"/>
            <a:ext cx="5707680" cy="3249930"/>
          </a:xfrm>
          <a:prstGeom prst="rect">
            <a:avLst/>
          </a:prstGeom>
        </p:spPr>
        <p:txBody>
          <a:bodyPr lIns="0" tIns="0" rIns="0" bIns="0" rtlCol="0" anchor="t">
            <a:spAutoFit/>
          </a:bodyPr>
          <a:lstStyle/>
          <a:p>
            <a:pPr algn="ctr">
              <a:lnSpc>
                <a:spcPts val="3255"/>
              </a:lnSpc>
            </a:pPr>
            <a:r>
              <a:rPr lang="en-US" sz="2100" b="1">
                <a:solidFill>
                  <a:srgbClr val="000000"/>
                </a:solidFill>
                <a:latin typeface="Open Sans Bold"/>
                <a:ea typeface="Open Sans Bold"/>
                <a:cs typeface="Open Sans Bold"/>
                <a:sym typeface="Open Sans Bold"/>
              </a:rPr>
              <a:t>2. Command Processing System</a:t>
            </a:r>
          </a:p>
          <a:p>
            <a:pPr marL="453390" lvl="1" indent="-226695" algn="l">
              <a:lnSpc>
                <a:spcPts val="3255"/>
              </a:lnSpc>
              <a:buAutoNum type="arabicPeriod"/>
            </a:pPr>
            <a:r>
              <a:rPr lang="en-US" sz="2100">
                <a:solidFill>
                  <a:srgbClr val="000000"/>
                </a:solidFill>
                <a:latin typeface="Open Sans"/>
                <a:ea typeface="Open Sans"/>
                <a:cs typeface="Open Sans"/>
                <a:sym typeface="Open Sans"/>
              </a:rPr>
              <a:t>Serial commands are received as strings from the computer.</a:t>
            </a:r>
          </a:p>
          <a:p>
            <a:pPr marL="453390" lvl="1" indent="-226695" algn="l">
              <a:lnSpc>
                <a:spcPts val="3255"/>
              </a:lnSpc>
              <a:buAutoNum type="arabicPeriod"/>
            </a:pPr>
            <a:r>
              <a:rPr lang="en-US" sz="2100">
                <a:solidFill>
                  <a:srgbClr val="000000"/>
                </a:solidFill>
                <a:latin typeface="Open Sans"/>
                <a:ea typeface="Open Sans"/>
                <a:cs typeface="Open Sans"/>
                <a:sym typeface="Open Sans"/>
              </a:rPr>
              <a:t>A parsing system accumulates data until a complete command is received.</a:t>
            </a:r>
          </a:p>
          <a:p>
            <a:pPr marL="453390" lvl="1" indent="-226695" algn="l">
              <a:lnSpc>
                <a:spcPts val="3255"/>
              </a:lnSpc>
              <a:buAutoNum type="arabicPeriod"/>
            </a:pPr>
            <a:r>
              <a:rPr lang="en-US" sz="2100">
                <a:solidFill>
                  <a:srgbClr val="000000"/>
                </a:solidFill>
                <a:latin typeface="Open Sans"/>
                <a:ea typeface="Open Sans"/>
                <a:cs typeface="Open Sans"/>
                <a:sym typeface="Open Sans"/>
              </a:rPr>
              <a:t>This prevents partial or corrupted commands from being executed.</a:t>
            </a:r>
          </a:p>
          <a:p>
            <a:pPr algn="ctr">
              <a:lnSpc>
                <a:spcPts val="3255"/>
              </a:lnSpc>
              <a:spcBef>
                <a:spcPct val="0"/>
              </a:spcBef>
            </a:pPr>
            <a:endParaRPr lang="en-US" sz="2100">
              <a:solidFill>
                <a:srgbClr val="000000"/>
              </a:solidFill>
              <a:latin typeface="Open Sans"/>
              <a:ea typeface="Open Sans"/>
              <a:cs typeface="Open Sans"/>
              <a:sym typeface="Open Sans"/>
            </a:endParaRPr>
          </a:p>
        </p:txBody>
      </p:sp>
      <p:sp>
        <p:nvSpPr>
          <p:cNvPr id="10" name="Freeform 10"/>
          <p:cNvSpPr/>
          <p:nvPr/>
        </p:nvSpPr>
        <p:spPr>
          <a:xfrm>
            <a:off x="839945" y="1576567"/>
            <a:ext cx="9645246" cy="8361806"/>
          </a:xfrm>
          <a:custGeom>
            <a:avLst/>
            <a:gdLst/>
            <a:ahLst/>
            <a:cxnLst/>
            <a:rect l="l" t="t" r="r" b="b"/>
            <a:pathLst>
              <a:path w="9645246" h="8361806">
                <a:moveTo>
                  <a:pt x="0" y="0"/>
                </a:moveTo>
                <a:lnTo>
                  <a:pt x="9645246" y="0"/>
                </a:lnTo>
                <a:lnTo>
                  <a:pt x="9645246" y="8361806"/>
                </a:lnTo>
                <a:lnTo>
                  <a:pt x="0" y="8361806"/>
                </a:lnTo>
                <a:lnTo>
                  <a:pt x="0" y="0"/>
                </a:lnTo>
                <a:close/>
              </a:path>
            </a:pathLst>
          </a:custGeom>
          <a:blipFill>
            <a:blip r:embed="rId2"/>
            <a:stretch>
              <a:fillRect l="-12183" t="-14845" r="-7155" b="-9730"/>
            </a:stretch>
          </a:blipFill>
        </p:spPr>
        <p:txBody>
          <a:bodyPr/>
          <a:lstStyle/>
          <a:p>
            <a:endParaRPr lang="en-US"/>
          </a:p>
        </p:txBody>
      </p:sp>
      <p:sp>
        <p:nvSpPr>
          <p:cNvPr id="11" name="TextBox 11"/>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1" name="Freeform 11"/>
          <p:cNvSpPr/>
          <p:nvPr/>
        </p:nvSpPr>
        <p:spPr>
          <a:xfrm>
            <a:off x="4046084" y="1641628"/>
            <a:ext cx="10172104" cy="7003743"/>
          </a:xfrm>
          <a:custGeom>
            <a:avLst/>
            <a:gdLst/>
            <a:ahLst/>
            <a:cxnLst/>
            <a:rect l="l" t="t" r="r" b="b"/>
            <a:pathLst>
              <a:path w="10172104" h="7003743">
                <a:moveTo>
                  <a:pt x="0" y="0"/>
                </a:moveTo>
                <a:lnTo>
                  <a:pt x="10172104" y="0"/>
                </a:lnTo>
                <a:lnTo>
                  <a:pt x="10172104" y="7003744"/>
                </a:lnTo>
                <a:lnTo>
                  <a:pt x="0" y="7003744"/>
                </a:lnTo>
                <a:lnTo>
                  <a:pt x="0" y="0"/>
                </a:lnTo>
                <a:close/>
              </a:path>
            </a:pathLst>
          </a:custGeom>
          <a:blipFill>
            <a:blip r:embed="rId2"/>
            <a:stretch>
              <a:fillRect l="-6776" t="-17080" r="-7923" b="-9934"/>
            </a:stretch>
          </a:blipFill>
        </p:spPr>
        <p:txBody>
          <a:bodyPr/>
          <a:lstStyle/>
          <a:p>
            <a:endParaRPr lang="en-US"/>
          </a:p>
        </p:txBody>
      </p:sp>
      <p:sp>
        <p:nvSpPr>
          <p:cNvPr id="12" name="TextBox 12"/>
          <p:cNvSpPr txBox="1"/>
          <p:nvPr/>
        </p:nvSpPr>
        <p:spPr>
          <a:xfrm>
            <a:off x="609349" y="624034"/>
            <a:ext cx="1620223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2: ARDUINO SERVER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3" name="TextBox 13"/>
          <p:cNvSpPr txBox="1"/>
          <p:nvPr/>
        </p:nvSpPr>
        <p:spPr>
          <a:xfrm>
            <a:off x="5108563" y="8833776"/>
            <a:ext cx="8047146" cy="1024890"/>
          </a:xfrm>
          <a:prstGeom prst="rect">
            <a:avLst/>
          </a:prstGeom>
        </p:spPr>
        <p:txBody>
          <a:bodyPr lIns="0" tIns="0" rIns="0" bIns="0" rtlCol="0" anchor="t">
            <a:spAutoFit/>
          </a:bodyPr>
          <a:lstStyle/>
          <a:p>
            <a:pPr algn="just">
              <a:lnSpc>
                <a:spcPts val="2790"/>
              </a:lnSpc>
            </a:pPr>
            <a:r>
              <a:rPr lang="en-US" sz="1800" b="1">
                <a:solidFill>
                  <a:srgbClr val="000000"/>
                </a:solidFill>
                <a:latin typeface="Open Sans Bold"/>
                <a:ea typeface="Open Sans Bold"/>
                <a:cs typeface="Open Sans Bold"/>
                <a:sym typeface="Open Sans Bold"/>
              </a:rPr>
              <a:t>3. Multi-Vehicle Command Distribution</a:t>
            </a:r>
          </a:p>
          <a:p>
            <a:pPr marL="388620" lvl="1" indent="-194310" algn="just">
              <a:lnSpc>
                <a:spcPts val="2790"/>
              </a:lnSpc>
              <a:buAutoNum type="arabicPeriod"/>
            </a:pPr>
            <a:r>
              <a:rPr lang="en-US" sz="1800">
                <a:solidFill>
                  <a:srgbClr val="000000"/>
                </a:solidFill>
                <a:latin typeface="Open Sans"/>
                <a:ea typeface="Open Sans"/>
                <a:cs typeface="Open Sans"/>
                <a:sym typeface="Open Sans"/>
              </a:rPr>
              <a:t>The parser extracts vehicle-specific speed and angle values.</a:t>
            </a:r>
          </a:p>
          <a:p>
            <a:pPr marL="388620" lvl="1" indent="-194310" algn="just">
              <a:lnSpc>
                <a:spcPts val="2790"/>
              </a:lnSpc>
              <a:spcBef>
                <a:spcPct val="0"/>
              </a:spcBef>
              <a:buAutoNum type="arabicPeriod"/>
            </a:pPr>
            <a:r>
              <a:rPr lang="en-US" sz="1800">
                <a:solidFill>
                  <a:srgbClr val="000000"/>
                </a:solidFill>
                <a:latin typeface="Open Sans"/>
                <a:ea typeface="Open Sans"/>
                <a:cs typeface="Open Sans"/>
                <a:sym typeface="Open Sans"/>
              </a:rPr>
              <a:t>Commands are validated and constrained to safe ranges.</a:t>
            </a:r>
          </a:p>
        </p:txBody>
      </p:sp>
      <p:sp>
        <p:nvSpPr>
          <p:cNvPr id="14" name="TextBox 14"/>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00866" y="0"/>
            <a:ext cx="863406" cy="1914819"/>
            <a:chOff x="0" y="0"/>
            <a:chExt cx="227399" cy="504314"/>
          </a:xfrm>
        </p:grpSpPr>
        <p:sp>
          <p:nvSpPr>
            <p:cNvPr id="3" name="Freeform 3"/>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4" name="TextBox 4"/>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61650" y="8036778"/>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393604" y="3435492"/>
            <a:ext cx="11627761" cy="6393512"/>
          </a:xfrm>
          <a:custGeom>
            <a:avLst/>
            <a:gdLst/>
            <a:ahLst/>
            <a:cxnLst/>
            <a:rect l="l" t="t" r="r" b="b"/>
            <a:pathLst>
              <a:path w="11627761" h="6393512">
                <a:moveTo>
                  <a:pt x="0" y="0"/>
                </a:moveTo>
                <a:lnTo>
                  <a:pt x="11627761" y="0"/>
                </a:lnTo>
                <a:lnTo>
                  <a:pt x="11627761" y="6393512"/>
                </a:lnTo>
                <a:lnTo>
                  <a:pt x="0" y="6393512"/>
                </a:lnTo>
                <a:lnTo>
                  <a:pt x="0" y="0"/>
                </a:lnTo>
                <a:close/>
              </a:path>
            </a:pathLst>
          </a:custGeom>
          <a:blipFill>
            <a:blip r:embed="rId2"/>
            <a:stretch>
              <a:fillRect l="-7596" t="-21943" r="-7452" b="-16285"/>
            </a:stretch>
          </a:blipFill>
        </p:spPr>
        <p:txBody>
          <a:bodyPr/>
          <a:lstStyle/>
          <a:p>
            <a:endParaRPr lang="en-US"/>
          </a:p>
        </p:txBody>
      </p:sp>
      <p:sp>
        <p:nvSpPr>
          <p:cNvPr id="9" name="Freeform 9"/>
          <p:cNvSpPr/>
          <p:nvPr/>
        </p:nvSpPr>
        <p:spPr>
          <a:xfrm>
            <a:off x="12305758" y="6945830"/>
            <a:ext cx="5400231" cy="2883174"/>
          </a:xfrm>
          <a:custGeom>
            <a:avLst/>
            <a:gdLst/>
            <a:ahLst/>
            <a:cxnLst/>
            <a:rect l="l" t="t" r="r" b="b"/>
            <a:pathLst>
              <a:path w="5400231" h="2883174">
                <a:moveTo>
                  <a:pt x="0" y="0"/>
                </a:moveTo>
                <a:lnTo>
                  <a:pt x="5400232" y="0"/>
                </a:lnTo>
                <a:lnTo>
                  <a:pt x="5400232" y="2883174"/>
                </a:lnTo>
                <a:lnTo>
                  <a:pt x="0" y="2883174"/>
                </a:lnTo>
                <a:lnTo>
                  <a:pt x="0" y="0"/>
                </a:lnTo>
                <a:close/>
              </a:path>
            </a:pathLst>
          </a:custGeom>
          <a:blipFill>
            <a:blip r:embed="rId3"/>
            <a:stretch>
              <a:fillRect l="-17342" t="-47863" r="-16720" b="-30404"/>
            </a:stretch>
          </a:blipFill>
        </p:spPr>
        <p:txBody>
          <a:bodyPr/>
          <a:lstStyle/>
          <a:p>
            <a:endParaRPr lang="en-US"/>
          </a:p>
        </p:txBody>
      </p:sp>
      <p:sp>
        <p:nvSpPr>
          <p:cNvPr id="10" name="TextBox 10"/>
          <p:cNvSpPr txBox="1"/>
          <p:nvPr/>
        </p:nvSpPr>
        <p:spPr>
          <a:xfrm>
            <a:off x="609349" y="624034"/>
            <a:ext cx="1620223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2: ARDUINO SERVER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1" name="TextBox 11"/>
          <p:cNvSpPr txBox="1"/>
          <p:nvPr/>
        </p:nvSpPr>
        <p:spPr>
          <a:xfrm>
            <a:off x="393604" y="1867194"/>
            <a:ext cx="10048502" cy="1377315"/>
          </a:xfrm>
          <a:prstGeom prst="rect">
            <a:avLst/>
          </a:prstGeom>
        </p:spPr>
        <p:txBody>
          <a:bodyPr lIns="0" tIns="0" rIns="0" bIns="0" rtlCol="0" anchor="t">
            <a:spAutoFit/>
          </a:bodyPr>
          <a:lstStyle/>
          <a:p>
            <a:pPr algn="ctr">
              <a:lnSpc>
                <a:spcPts val="2790"/>
              </a:lnSpc>
            </a:pPr>
            <a:r>
              <a:rPr lang="en-US" sz="1800" b="1">
                <a:solidFill>
                  <a:srgbClr val="000000"/>
                </a:solidFill>
                <a:latin typeface="Open Sans Bold"/>
                <a:ea typeface="Open Sans Bold"/>
                <a:cs typeface="Open Sans Bold"/>
                <a:sym typeface="Open Sans Bold"/>
              </a:rPr>
              <a:t>4. Wireless Transmission Protocol</a:t>
            </a:r>
          </a:p>
          <a:p>
            <a:pPr marL="388620" lvl="1" indent="-194310" algn="l">
              <a:lnSpc>
                <a:spcPts val="2790"/>
              </a:lnSpc>
              <a:buAutoNum type="arabicPeriod"/>
            </a:pPr>
            <a:r>
              <a:rPr lang="en-US" sz="1800">
                <a:solidFill>
                  <a:srgbClr val="000000"/>
                </a:solidFill>
                <a:latin typeface="Open Sans"/>
                <a:ea typeface="Open Sans"/>
                <a:cs typeface="Open Sans"/>
                <a:sym typeface="Open Sans"/>
              </a:rPr>
              <a:t>Data is sent in a structured packet format for consistent interpretation.</a:t>
            </a:r>
          </a:p>
          <a:p>
            <a:pPr marL="388620" lvl="1" indent="-194310" algn="l">
              <a:lnSpc>
                <a:spcPts val="2790"/>
              </a:lnSpc>
              <a:buAutoNum type="arabicPeriod"/>
            </a:pPr>
            <a:r>
              <a:rPr lang="en-US" sz="1800">
                <a:solidFill>
                  <a:srgbClr val="000000"/>
                </a:solidFill>
                <a:latin typeface="Open Sans"/>
                <a:ea typeface="Open Sans"/>
                <a:cs typeface="Open Sans"/>
                <a:sym typeface="Open Sans"/>
              </a:rPr>
              <a:t>Reliability settings (high power, low data rate, retries) ensure robust communication.</a:t>
            </a:r>
          </a:p>
          <a:p>
            <a:pPr algn="l">
              <a:lnSpc>
                <a:spcPts val="2790"/>
              </a:lnSpc>
            </a:pPr>
            <a:r>
              <a:rPr lang="en-US" sz="1800">
                <a:solidFill>
                  <a:srgbClr val="000000"/>
                </a:solidFill>
                <a:latin typeface="Open Sans"/>
                <a:ea typeface="Open Sans"/>
                <a:cs typeface="Open Sans"/>
                <a:sym typeface="Open Sans"/>
              </a:rPr>
              <a:t>Each car has a unique wireless address for targeted control.</a:t>
            </a:r>
          </a:p>
        </p:txBody>
      </p:sp>
      <p:sp>
        <p:nvSpPr>
          <p:cNvPr id="12" name="TextBox 12"/>
          <p:cNvSpPr txBox="1"/>
          <p:nvPr/>
        </p:nvSpPr>
        <p:spPr>
          <a:xfrm>
            <a:off x="12458320" y="4511240"/>
            <a:ext cx="5095108" cy="2434590"/>
          </a:xfrm>
          <a:prstGeom prst="rect">
            <a:avLst/>
          </a:prstGeom>
        </p:spPr>
        <p:txBody>
          <a:bodyPr lIns="0" tIns="0" rIns="0" bIns="0" rtlCol="0" anchor="t">
            <a:spAutoFit/>
          </a:bodyPr>
          <a:lstStyle/>
          <a:p>
            <a:pPr algn="ctr">
              <a:lnSpc>
                <a:spcPts val="2790"/>
              </a:lnSpc>
              <a:spcBef>
                <a:spcPct val="0"/>
              </a:spcBef>
            </a:pPr>
            <a:r>
              <a:rPr lang="en-US" sz="1800" b="1">
                <a:solidFill>
                  <a:srgbClr val="000000"/>
                </a:solidFill>
                <a:latin typeface="Open Sans Bold"/>
                <a:ea typeface="Open Sans Bold"/>
                <a:cs typeface="Open Sans Bold"/>
                <a:sym typeface="Open Sans Bold"/>
              </a:rPr>
              <a:t>5. Safety Timeout System</a:t>
            </a:r>
          </a:p>
          <a:p>
            <a:pPr marL="388620" lvl="1" indent="-194310" algn="l">
              <a:lnSpc>
                <a:spcPts val="2790"/>
              </a:lnSpc>
              <a:buAutoNum type="arabicPeriod"/>
            </a:pPr>
            <a:r>
              <a:rPr lang="en-US" sz="1800">
                <a:solidFill>
                  <a:srgbClr val="000000"/>
                </a:solidFill>
                <a:latin typeface="Open Sans"/>
                <a:ea typeface="Open Sans"/>
                <a:cs typeface="Open Sans"/>
                <a:sym typeface="Open Sans"/>
              </a:rPr>
              <a:t>A watchdog monitors the timing of received commands.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If no new commands arrive within a set period, both cars are automatically stopped.</a:t>
            </a:r>
          </a:p>
          <a:p>
            <a:pPr marL="388620" lvl="1" indent="-194310" algn="l">
              <a:lnSpc>
                <a:spcPts val="2790"/>
              </a:lnSpc>
              <a:spcBef>
                <a:spcPct val="0"/>
              </a:spcBef>
              <a:buAutoNum type="arabicPeriod"/>
            </a:pPr>
            <a:r>
              <a:rPr lang="en-US" sz="1800">
                <a:solidFill>
                  <a:srgbClr val="000000"/>
                </a:solidFill>
                <a:latin typeface="Open Sans"/>
                <a:ea typeface="Open Sans"/>
                <a:cs typeface="Open Sans"/>
                <a:sym typeface="Open Sans"/>
              </a:rPr>
              <a:t>Prevents runaway behavior in case of communication failure.</a:t>
            </a:r>
          </a:p>
        </p:txBody>
      </p:sp>
      <p:sp>
        <p:nvSpPr>
          <p:cNvPr id="13" name="TextBox 13"/>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17708" y="4410338"/>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en-US"/>
            </a:p>
          </p:txBody>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4420216" y="5887523"/>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44489" y="4272675"/>
            <a:ext cx="969409" cy="986123"/>
            <a:chOff x="0" y="0"/>
            <a:chExt cx="812800" cy="826814"/>
          </a:xfrm>
        </p:grpSpPr>
        <p:sp>
          <p:nvSpPr>
            <p:cNvPr id="12" name="Freeform 12"/>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13" name="TextBox 13"/>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01</a:t>
              </a:r>
            </a:p>
          </p:txBody>
        </p:sp>
      </p:grpSp>
      <p:grpSp>
        <p:nvGrpSpPr>
          <p:cNvPr id="14" name="Group 14"/>
          <p:cNvGrpSpPr/>
          <p:nvPr/>
        </p:nvGrpSpPr>
        <p:grpSpPr>
          <a:xfrm>
            <a:off x="6066233" y="4260219"/>
            <a:ext cx="969409" cy="986123"/>
            <a:chOff x="0" y="0"/>
            <a:chExt cx="812800" cy="826814"/>
          </a:xfrm>
        </p:grpSpPr>
        <p:sp>
          <p:nvSpPr>
            <p:cNvPr id="15" name="Freeform 15"/>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16" name="TextBox 16"/>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04</a:t>
              </a:r>
            </a:p>
          </p:txBody>
        </p:sp>
      </p:grpSp>
      <p:grpSp>
        <p:nvGrpSpPr>
          <p:cNvPr id="17" name="Group 17"/>
          <p:cNvGrpSpPr/>
          <p:nvPr/>
        </p:nvGrpSpPr>
        <p:grpSpPr>
          <a:xfrm>
            <a:off x="844489" y="5696948"/>
            <a:ext cx="969409" cy="986123"/>
            <a:chOff x="0" y="0"/>
            <a:chExt cx="812800" cy="826814"/>
          </a:xfrm>
        </p:grpSpPr>
        <p:sp>
          <p:nvSpPr>
            <p:cNvPr id="18" name="Freeform 18"/>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19" name="TextBox 19"/>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02</a:t>
              </a:r>
            </a:p>
          </p:txBody>
        </p:sp>
      </p:grpSp>
      <p:grpSp>
        <p:nvGrpSpPr>
          <p:cNvPr id="20" name="Group 20"/>
          <p:cNvGrpSpPr/>
          <p:nvPr/>
        </p:nvGrpSpPr>
        <p:grpSpPr>
          <a:xfrm>
            <a:off x="6066233" y="5685906"/>
            <a:ext cx="969409" cy="986123"/>
            <a:chOff x="0" y="0"/>
            <a:chExt cx="812800" cy="826814"/>
          </a:xfrm>
        </p:grpSpPr>
        <p:sp>
          <p:nvSpPr>
            <p:cNvPr id="21" name="Freeform 21"/>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22" name="TextBox 22"/>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05</a:t>
              </a:r>
            </a:p>
          </p:txBody>
        </p:sp>
      </p:grpSp>
      <p:grpSp>
        <p:nvGrpSpPr>
          <p:cNvPr id="23" name="Group 23"/>
          <p:cNvGrpSpPr/>
          <p:nvPr/>
        </p:nvGrpSpPr>
        <p:grpSpPr>
          <a:xfrm>
            <a:off x="844489" y="7122635"/>
            <a:ext cx="969409" cy="986123"/>
            <a:chOff x="0" y="0"/>
            <a:chExt cx="812800" cy="826814"/>
          </a:xfrm>
        </p:grpSpPr>
        <p:sp>
          <p:nvSpPr>
            <p:cNvPr id="24" name="Freeform 2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25" name="TextBox 25"/>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03</a:t>
              </a:r>
            </a:p>
          </p:txBody>
        </p:sp>
      </p:grpSp>
      <p:grpSp>
        <p:nvGrpSpPr>
          <p:cNvPr id="26" name="Group 26"/>
          <p:cNvGrpSpPr/>
          <p:nvPr/>
        </p:nvGrpSpPr>
        <p:grpSpPr>
          <a:xfrm>
            <a:off x="6066233" y="7111593"/>
            <a:ext cx="969409" cy="986123"/>
            <a:chOff x="0" y="0"/>
            <a:chExt cx="812800" cy="826814"/>
          </a:xfrm>
        </p:grpSpPr>
        <p:sp>
          <p:nvSpPr>
            <p:cNvPr id="27" name="Freeform 2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en-US"/>
            </a:p>
          </p:txBody>
        </p:sp>
        <p:sp>
          <p:nvSpPr>
            <p:cNvPr id="28" name="TextBox 28"/>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06</a:t>
              </a:r>
            </a:p>
          </p:txBody>
        </p:sp>
      </p:grpSp>
      <p:sp>
        <p:nvSpPr>
          <p:cNvPr id="29" name="AutoShape 29"/>
          <p:cNvSpPr/>
          <p:nvPr/>
        </p:nvSpPr>
        <p:spPr>
          <a:xfrm>
            <a:off x="844489" y="2984652"/>
            <a:ext cx="6008511" cy="0"/>
          </a:xfrm>
          <a:prstGeom prst="line">
            <a:avLst/>
          </a:prstGeom>
          <a:ln w="76200" cap="flat">
            <a:solidFill>
              <a:srgbClr val="EAE4D2"/>
            </a:solidFill>
            <a:prstDash val="solid"/>
            <a:headEnd type="none" w="sm" len="sm"/>
            <a:tailEnd type="none" w="sm" len="sm"/>
          </a:ln>
        </p:spPr>
        <p:txBody>
          <a:bodyPr/>
          <a:lstStyle/>
          <a:p>
            <a:endParaRPr lang="en-US"/>
          </a:p>
        </p:txBody>
      </p:sp>
      <p:sp>
        <p:nvSpPr>
          <p:cNvPr id="30" name="TextBox 30"/>
          <p:cNvSpPr txBox="1"/>
          <p:nvPr/>
        </p:nvSpPr>
        <p:spPr>
          <a:xfrm>
            <a:off x="844489" y="826748"/>
            <a:ext cx="7158103" cy="19373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TABLE OF CONTENTS</a:t>
            </a:r>
          </a:p>
        </p:txBody>
      </p:sp>
      <p:sp>
        <p:nvSpPr>
          <p:cNvPr id="31" name="TextBox 31"/>
          <p:cNvSpPr txBox="1"/>
          <p:nvPr/>
        </p:nvSpPr>
        <p:spPr>
          <a:xfrm>
            <a:off x="2091095" y="4540311"/>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Introduction</a:t>
            </a:r>
          </a:p>
        </p:txBody>
      </p:sp>
      <p:sp>
        <p:nvSpPr>
          <p:cNvPr id="32" name="TextBox 32"/>
          <p:cNvSpPr txBox="1"/>
          <p:nvPr/>
        </p:nvSpPr>
        <p:spPr>
          <a:xfrm>
            <a:off x="7293788" y="4519498"/>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Problems &amp; Solutions</a:t>
            </a:r>
          </a:p>
        </p:txBody>
      </p:sp>
      <p:sp>
        <p:nvSpPr>
          <p:cNvPr id="33" name="TextBox 33"/>
          <p:cNvSpPr txBox="1"/>
          <p:nvPr/>
        </p:nvSpPr>
        <p:spPr>
          <a:xfrm>
            <a:off x="7293788" y="5945185"/>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Demo</a:t>
            </a:r>
          </a:p>
        </p:txBody>
      </p:sp>
      <p:sp>
        <p:nvSpPr>
          <p:cNvPr id="34" name="TextBox 34"/>
          <p:cNvSpPr txBox="1"/>
          <p:nvPr/>
        </p:nvSpPr>
        <p:spPr>
          <a:xfrm>
            <a:off x="7293788" y="7370872"/>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Conclusion</a:t>
            </a:r>
          </a:p>
        </p:txBody>
      </p:sp>
      <p:sp>
        <p:nvSpPr>
          <p:cNvPr id="35" name="TextBox 35"/>
          <p:cNvSpPr txBox="1"/>
          <p:nvPr/>
        </p:nvSpPr>
        <p:spPr>
          <a:xfrm>
            <a:off x="2091095" y="5964585"/>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System Architecture</a:t>
            </a:r>
          </a:p>
        </p:txBody>
      </p:sp>
      <p:sp>
        <p:nvSpPr>
          <p:cNvPr id="36" name="TextBox 36"/>
          <p:cNvSpPr txBox="1"/>
          <p:nvPr/>
        </p:nvSpPr>
        <p:spPr>
          <a:xfrm>
            <a:off x="2091095" y="7370872"/>
            <a:ext cx="3614553" cy="412750"/>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Build Process</a:t>
            </a:r>
          </a:p>
        </p:txBody>
      </p:sp>
      <p:sp>
        <p:nvSpPr>
          <p:cNvPr id="37" name="TextBox 37"/>
          <p:cNvSpPr txBox="1"/>
          <p:nvPr/>
        </p:nvSpPr>
        <p:spPr>
          <a:xfrm>
            <a:off x="17901880" y="9399905"/>
            <a:ext cx="348020"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1792687" y="3698273"/>
            <a:ext cx="6990173" cy="5738846"/>
          </a:xfrm>
          <a:custGeom>
            <a:avLst/>
            <a:gdLst/>
            <a:ahLst/>
            <a:cxnLst/>
            <a:rect l="l" t="t" r="r" b="b"/>
            <a:pathLst>
              <a:path w="6990173" h="5738846">
                <a:moveTo>
                  <a:pt x="0" y="0"/>
                </a:moveTo>
                <a:lnTo>
                  <a:pt x="6990173" y="0"/>
                </a:lnTo>
                <a:lnTo>
                  <a:pt x="6990173" y="5738846"/>
                </a:lnTo>
                <a:lnTo>
                  <a:pt x="0" y="5738846"/>
                </a:lnTo>
                <a:lnTo>
                  <a:pt x="0" y="0"/>
                </a:lnTo>
                <a:close/>
              </a:path>
            </a:pathLst>
          </a:custGeom>
          <a:blipFill>
            <a:blip r:embed="rId2"/>
            <a:stretch>
              <a:fillRect l="-20548" t="-28651" r="-13614" b="-17368"/>
            </a:stretch>
          </a:blipFill>
        </p:spPr>
        <p:txBody>
          <a:bodyPr/>
          <a:lstStyle/>
          <a:p>
            <a:endParaRPr lang="en-US"/>
          </a:p>
        </p:txBody>
      </p:sp>
      <p:sp>
        <p:nvSpPr>
          <p:cNvPr id="15" name="Freeform 15"/>
          <p:cNvSpPr/>
          <p:nvPr/>
        </p:nvSpPr>
        <p:spPr>
          <a:xfrm>
            <a:off x="9649787" y="1520349"/>
            <a:ext cx="7609513" cy="8418024"/>
          </a:xfrm>
          <a:custGeom>
            <a:avLst/>
            <a:gdLst/>
            <a:ahLst/>
            <a:cxnLst/>
            <a:rect l="l" t="t" r="r" b="b"/>
            <a:pathLst>
              <a:path w="7609513" h="8418024">
                <a:moveTo>
                  <a:pt x="0" y="0"/>
                </a:moveTo>
                <a:lnTo>
                  <a:pt x="7609513" y="0"/>
                </a:lnTo>
                <a:lnTo>
                  <a:pt x="7609513" y="8418024"/>
                </a:lnTo>
                <a:lnTo>
                  <a:pt x="0" y="8418024"/>
                </a:lnTo>
                <a:lnTo>
                  <a:pt x="0" y="0"/>
                </a:lnTo>
                <a:close/>
              </a:path>
            </a:pathLst>
          </a:custGeom>
          <a:blipFill>
            <a:blip r:embed="rId3"/>
            <a:stretch>
              <a:fillRect l="-13688" t="-12317" r="-8390" b="-9644"/>
            </a:stretch>
          </a:blipFill>
        </p:spPr>
        <p:txBody>
          <a:bodyPr/>
          <a:lstStyle/>
          <a:p>
            <a:endParaRPr lang="en-US"/>
          </a:p>
        </p:txBody>
      </p:sp>
      <p:sp>
        <p:nvSpPr>
          <p:cNvPr id="16" name="TextBox 16"/>
          <p:cNvSpPr txBox="1"/>
          <p:nvPr/>
        </p:nvSpPr>
        <p:spPr>
          <a:xfrm>
            <a:off x="609349" y="624034"/>
            <a:ext cx="1548705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3: CAR RECEIVER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7" name="TextBox 17"/>
          <p:cNvSpPr txBox="1"/>
          <p:nvPr/>
        </p:nvSpPr>
        <p:spPr>
          <a:xfrm>
            <a:off x="278015" y="1663382"/>
            <a:ext cx="9194181" cy="1377315"/>
          </a:xfrm>
          <a:prstGeom prst="rect">
            <a:avLst/>
          </a:prstGeom>
        </p:spPr>
        <p:txBody>
          <a:bodyPr lIns="0" tIns="0" rIns="0" bIns="0" rtlCol="0" anchor="t">
            <a:spAutoFit/>
          </a:bodyPr>
          <a:lstStyle/>
          <a:p>
            <a:pPr algn="ctr">
              <a:lnSpc>
                <a:spcPts val="2790"/>
              </a:lnSpc>
            </a:pPr>
            <a:r>
              <a:rPr lang="en-US" sz="1800" b="1">
                <a:solidFill>
                  <a:srgbClr val="000000"/>
                </a:solidFill>
                <a:latin typeface="Open Sans Bold"/>
                <a:ea typeface="Open Sans Bold"/>
                <a:cs typeface="Open Sans Bold"/>
                <a:sym typeface="Open Sans Bold"/>
              </a:rPr>
              <a:t>1. Nano Receiver Setup</a:t>
            </a:r>
          </a:p>
          <a:p>
            <a:pPr marL="388620" lvl="1" indent="-194310" algn="l">
              <a:lnSpc>
                <a:spcPts val="2790"/>
              </a:lnSpc>
              <a:buAutoNum type="arabicPeriod"/>
            </a:pPr>
            <a:r>
              <a:rPr lang="en-US" sz="1800">
                <a:solidFill>
                  <a:srgbClr val="000000"/>
                </a:solidFill>
                <a:latin typeface="Open Sans"/>
                <a:ea typeface="Open Sans"/>
                <a:cs typeface="Open Sans"/>
                <a:sym typeface="Open Sans"/>
              </a:rPr>
              <a:t>Configures wireless communication using the nRF24L01 module.</a:t>
            </a:r>
          </a:p>
          <a:p>
            <a:pPr marL="388620" lvl="1" indent="-194310" algn="l">
              <a:lnSpc>
                <a:spcPts val="2790"/>
              </a:lnSpc>
              <a:buAutoNum type="arabicPeriod"/>
            </a:pPr>
            <a:r>
              <a:rPr lang="en-US" sz="1800">
                <a:solidFill>
                  <a:srgbClr val="000000"/>
                </a:solidFill>
                <a:latin typeface="Open Sans"/>
                <a:ea typeface="Open Sans"/>
                <a:cs typeface="Open Sans"/>
                <a:sym typeface="Open Sans"/>
              </a:rPr>
              <a:t>Initializes motor driver pins and ensures a safe startup by stopping the car initially.</a:t>
            </a:r>
          </a:p>
          <a:p>
            <a:pPr marL="388620" lvl="1" indent="-194310" algn="l">
              <a:lnSpc>
                <a:spcPts val="2790"/>
              </a:lnSpc>
              <a:buAutoNum type="arabicPeriod"/>
            </a:pPr>
            <a:r>
              <a:rPr lang="en-US" sz="1800">
                <a:solidFill>
                  <a:srgbClr val="000000"/>
                </a:solidFill>
                <a:latin typeface="Open Sans"/>
                <a:ea typeface="Open Sans"/>
                <a:cs typeface="Open Sans"/>
                <a:sym typeface="Open Sans"/>
              </a:rPr>
              <a:t>Settings mirror the server for full compatibility.</a:t>
            </a:r>
          </a:p>
        </p:txBody>
      </p:sp>
      <p:sp>
        <p:nvSpPr>
          <p:cNvPr id="18" name="TextBox 18"/>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00866" y="0"/>
            <a:ext cx="863406" cy="1914819"/>
            <a:chOff x="0" y="0"/>
            <a:chExt cx="227399" cy="504314"/>
          </a:xfrm>
        </p:grpSpPr>
        <p:sp>
          <p:nvSpPr>
            <p:cNvPr id="3" name="Freeform 3"/>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4" name="TextBox 4"/>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61650" y="8036778"/>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6096408" y="242229"/>
            <a:ext cx="715180" cy="7151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1" name="Freeform 11"/>
          <p:cNvSpPr/>
          <p:nvPr/>
        </p:nvSpPr>
        <p:spPr>
          <a:xfrm>
            <a:off x="609349" y="1688937"/>
            <a:ext cx="8451628" cy="8249435"/>
          </a:xfrm>
          <a:custGeom>
            <a:avLst/>
            <a:gdLst/>
            <a:ahLst/>
            <a:cxnLst/>
            <a:rect l="l" t="t" r="r" b="b"/>
            <a:pathLst>
              <a:path w="8451628" h="8249435">
                <a:moveTo>
                  <a:pt x="0" y="0"/>
                </a:moveTo>
                <a:lnTo>
                  <a:pt x="8451628" y="0"/>
                </a:lnTo>
                <a:lnTo>
                  <a:pt x="8451628" y="8249436"/>
                </a:lnTo>
                <a:lnTo>
                  <a:pt x="0" y="8249436"/>
                </a:lnTo>
                <a:lnTo>
                  <a:pt x="0" y="0"/>
                </a:lnTo>
                <a:close/>
              </a:path>
            </a:pathLst>
          </a:custGeom>
          <a:blipFill>
            <a:blip r:embed="rId2"/>
            <a:stretch>
              <a:fillRect l="-8081" t="-13183" r="-12986" b="-9168"/>
            </a:stretch>
          </a:blipFill>
        </p:spPr>
        <p:txBody>
          <a:bodyPr/>
          <a:lstStyle/>
          <a:p>
            <a:endParaRPr lang="en-US"/>
          </a:p>
        </p:txBody>
      </p:sp>
      <p:sp>
        <p:nvSpPr>
          <p:cNvPr id="12" name="TextBox 12"/>
          <p:cNvSpPr txBox="1"/>
          <p:nvPr/>
        </p:nvSpPr>
        <p:spPr>
          <a:xfrm>
            <a:off x="609349" y="624034"/>
            <a:ext cx="1548705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3: CAR RECEIVER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3" name="TextBox 13"/>
          <p:cNvSpPr txBox="1"/>
          <p:nvPr/>
        </p:nvSpPr>
        <p:spPr>
          <a:xfrm>
            <a:off x="9654626" y="3902392"/>
            <a:ext cx="7442882" cy="2434590"/>
          </a:xfrm>
          <a:prstGeom prst="rect">
            <a:avLst/>
          </a:prstGeom>
        </p:spPr>
        <p:txBody>
          <a:bodyPr lIns="0" tIns="0" rIns="0" bIns="0" rtlCol="0" anchor="t">
            <a:spAutoFit/>
          </a:bodyPr>
          <a:lstStyle/>
          <a:p>
            <a:pPr algn="ctr">
              <a:lnSpc>
                <a:spcPts val="2790"/>
              </a:lnSpc>
              <a:spcBef>
                <a:spcPct val="0"/>
              </a:spcBef>
            </a:pPr>
            <a:r>
              <a:rPr lang="en-US" sz="1800" b="1">
                <a:solidFill>
                  <a:srgbClr val="000000"/>
                </a:solidFill>
                <a:latin typeface="Open Sans Bold"/>
                <a:ea typeface="Open Sans Bold"/>
                <a:cs typeface="Open Sans Bold"/>
                <a:sym typeface="Open Sans Bold"/>
              </a:rPr>
              <a:t>2. Wireless Command Reception</a:t>
            </a:r>
          </a:p>
          <a:p>
            <a:pPr marL="388620" lvl="1" indent="-194310" algn="l">
              <a:lnSpc>
                <a:spcPts val="2790"/>
              </a:lnSpc>
              <a:buAutoNum type="arabicPeriod"/>
            </a:pPr>
            <a:r>
              <a:rPr lang="en-US" sz="1800">
                <a:solidFill>
                  <a:srgbClr val="000000"/>
                </a:solidFill>
                <a:latin typeface="Open Sans"/>
                <a:ea typeface="Open Sans"/>
                <a:cs typeface="Open Sans"/>
                <a:sym typeface="Open Sans"/>
              </a:rPr>
              <a:t>Continuously listens for incoming commands from the Arduino Uno server.</a:t>
            </a:r>
          </a:p>
          <a:p>
            <a:pPr marL="388620" lvl="1" indent="-194310" algn="l">
              <a:lnSpc>
                <a:spcPts val="2790"/>
              </a:lnSpc>
              <a:buAutoNum type="arabicPeriod"/>
            </a:pPr>
            <a:r>
              <a:rPr lang="en-US" sz="1800">
                <a:solidFill>
                  <a:srgbClr val="000000"/>
                </a:solidFill>
                <a:latin typeface="Open Sans"/>
                <a:ea typeface="Open Sans"/>
                <a:cs typeface="Open Sans"/>
                <a:sym typeface="Open Sans"/>
              </a:rPr>
              <a:t>Extracts speed and angle values, validating them to prevent corrupted or unsafe inputs.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Provides debug feedback for system diagnostics.</a:t>
            </a:r>
          </a:p>
          <a:p>
            <a:pPr algn="ctr">
              <a:lnSpc>
                <a:spcPts val="2790"/>
              </a:lnSpc>
              <a:spcBef>
                <a:spcPct val="0"/>
              </a:spcBef>
            </a:pPr>
            <a:endParaRPr lang="en-US" sz="1800">
              <a:solidFill>
                <a:srgbClr val="000000"/>
              </a:solidFill>
              <a:latin typeface="Open Sans"/>
              <a:ea typeface="Open Sans"/>
              <a:cs typeface="Open Sans"/>
              <a:sym typeface="Open Sans"/>
            </a:endParaRPr>
          </a:p>
        </p:txBody>
      </p:sp>
      <p:sp>
        <p:nvSpPr>
          <p:cNvPr id="14" name="TextBox 14"/>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29663" cy="10287000"/>
            <a:chOff x="0" y="0"/>
            <a:chExt cx="1482710" cy="2709333"/>
          </a:xfrm>
        </p:grpSpPr>
        <p:sp>
          <p:nvSpPr>
            <p:cNvPr id="3" name="Freeform 3"/>
            <p:cNvSpPr/>
            <p:nvPr/>
          </p:nvSpPr>
          <p:spPr>
            <a:xfrm>
              <a:off x="0" y="0"/>
              <a:ext cx="1482709" cy="2709333"/>
            </a:xfrm>
            <a:custGeom>
              <a:avLst/>
              <a:gdLst/>
              <a:ahLst/>
              <a:cxnLst/>
              <a:rect l="l" t="t" r="r" b="b"/>
              <a:pathLst>
                <a:path w="1482709" h="2709333">
                  <a:moveTo>
                    <a:pt x="0" y="0"/>
                  </a:moveTo>
                  <a:lnTo>
                    <a:pt x="1482709" y="0"/>
                  </a:lnTo>
                  <a:lnTo>
                    <a:pt x="148270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2710"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7872410" y="1551149"/>
            <a:ext cx="8037756" cy="8387224"/>
          </a:xfrm>
          <a:custGeom>
            <a:avLst/>
            <a:gdLst/>
            <a:ahLst/>
            <a:cxnLst/>
            <a:rect l="l" t="t" r="r" b="b"/>
            <a:pathLst>
              <a:path w="8037756" h="8387224">
                <a:moveTo>
                  <a:pt x="0" y="0"/>
                </a:moveTo>
                <a:lnTo>
                  <a:pt x="8037756" y="0"/>
                </a:lnTo>
                <a:lnTo>
                  <a:pt x="8037756" y="8387224"/>
                </a:lnTo>
                <a:lnTo>
                  <a:pt x="0" y="8387224"/>
                </a:lnTo>
                <a:lnTo>
                  <a:pt x="0" y="0"/>
                </a:lnTo>
                <a:close/>
              </a:path>
            </a:pathLst>
          </a:custGeom>
          <a:blipFill>
            <a:blip r:embed="rId2"/>
            <a:stretch>
              <a:fillRect l="-14632" t="-17121" r="-38500" b="-9710"/>
            </a:stretch>
          </a:blipFill>
        </p:spPr>
        <p:txBody>
          <a:bodyPr/>
          <a:lstStyle/>
          <a:p>
            <a:endParaRPr lang="en-US"/>
          </a:p>
        </p:txBody>
      </p:sp>
      <p:sp>
        <p:nvSpPr>
          <p:cNvPr id="15" name="TextBox 15"/>
          <p:cNvSpPr txBox="1"/>
          <p:nvPr/>
        </p:nvSpPr>
        <p:spPr>
          <a:xfrm>
            <a:off x="609349" y="624034"/>
            <a:ext cx="1548705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3: CAR RECEIVER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6" name="TextBox 16"/>
          <p:cNvSpPr txBox="1"/>
          <p:nvPr/>
        </p:nvSpPr>
        <p:spPr>
          <a:xfrm>
            <a:off x="839945" y="4503653"/>
            <a:ext cx="6543825" cy="2434590"/>
          </a:xfrm>
          <a:prstGeom prst="rect">
            <a:avLst/>
          </a:prstGeom>
        </p:spPr>
        <p:txBody>
          <a:bodyPr lIns="0" tIns="0" rIns="0" bIns="0" rtlCol="0" anchor="t">
            <a:spAutoFit/>
          </a:bodyPr>
          <a:lstStyle/>
          <a:p>
            <a:pPr algn="ctr">
              <a:lnSpc>
                <a:spcPts val="2790"/>
              </a:lnSpc>
            </a:pPr>
            <a:r>
              <a:rPr lang="en-US" sz="1800" b="1">
                <a:solidFill>
                  <a:srgbClr val="000000"/>
                </a:solidFill>
                <a:latin typeface="Open Sans Bold"/>
                <a:ea typeface="Open Sans Bold"/>
                <a:cs typeface="Open Sans Bold"/>
                <a:sym typeface="Open Sans Bold"/>
              </a:rPr>
              <a:t>3. Advanced Motor Control Algorithm</a:t>
            </a:r>
          </a:p>
          <a:p>
            <a:pPr marL="388620" lvl="1" indent="-194310" algn="l">
              <a:lnSpc>
                <a:spcPts val="2790"/>
              </a:lnSpc>
              <a:buAutoNum type="arabicPeriod"/>
            </a:pPr>
            <a:r>
              <a:rPr lang="en-US" sz="1800">
                <a:solidFill>
                  <a:srgbClr val="000000"/>
                </a:solidFill>
                <a:latin typeface="Open Sans"/>
                <a:ea typeface="Open Sans"/>
                <a:cs typeface="Open Sans"/>
                <a:sym typeface="Open Sans"/>
              </a:rPr>
              <a:t>Implements speed mapping for smooth acceleration and precise low-speed control.</a:t>
            </a:r>
          </a:p>
          <a:p>
            <a:pPr marL="388620" lvl="1" indent="-194310" algn="l">
              <a:lnSpc>
                <a:spcPts val="2790"/>
              </a:lnSpc>
              <a:buAutoNum type="arabicPeriod"/>
            </a:pPr>
            <a:r>
              <a:rPr lang="en-US" sz="1800">
                <a:solidFill>
                  <a:srgbClr val="000000"/>
                </a:solidFill>
                <a:latin typeface="Open Sans"/>
                <a:ea typeface="Open Sans"/>
                <a:cs typeface="Open Sans"/>
                <a:sym typeface="Open Sans"/>
              </a:rPr>
              <a:t>Uses differential steering: reduces inner wheel speed during turns for natural vehicle motion.</a:t>
            </a:r>
          </a:p>
          <a:p>
            <a:pPr marL="388620" lvl="1" indent="-194310" algn="l">
              <a:lnSpc>
                <a:spcPts val="2790"/>
              </a:lnSpc>
              <a:buAutoNum type="arabicPeriod"/>
            </a:pPr>
            <a:r>
              <a:rPr lang="en-US" sz="1800">
                <a:solidFill>
                  <a:srgbClr val="000000"/>
                </a:solidFill>
                <a:latin typeface="Open Sans"/>
                <a:ea typeface="Open Sans"/>
                <a:cs typeface="Open Sans"/>
                <a:sym typeface="Open Sans"/>
              </a:rPr>
              <a:t>Maintains high power capability at higher speeds.</a:t>
            </a:r>
          </a:p>
          <a:p>
            <a:pPr algn="l">
              <a:lnSpc>
                <a:spcPts val="2790"/>
              </a:lnSpc>
            </a:pPr>
            <a:endParaRPr lang="en-US" sz="1800">
              <a:solidFill>
                <a:srgbClr val="000000"/>
              </a:solidFill>
              <a:latin typeface="Open Sans"/>
              <a:ea typeface="Open Sans"/>
              <a:cs typeface="Open Sans"/>
              <a:sym typeface="Open Sans"/>
            </a:endParaRPr>
          </a:p>
        </p:txBody>
      </p:sp>
      <p:sp>
        <p:nvSpPr>
          <p:cNvPr id="17" name="TextBox 17"/>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29663" cy="10287000"/>
            <a:chOff x="0" y="0"/>
            <a:chExt cx="1482710" cy="2709333"/>
          </a:xfrm>
        </p:grpSpPr>
        <p:sp>
          <p:nvSpPr>
            <p:cNvPr id="3" name="Freeform 3"/>
            <p:cNvSpPr/>
            <p:nvPr/>
          </p:nvSpPr>
          <p:spPr>
            <a:xfrm>
              <a:off x="0" y="0"/>
              <a:ext cx="1482709" cy="2709333"/>
            </a:xfrm>
            <a:custGeom>
              <a:avLst/>
              <a:gdLst/>
              <a:ahLst/>
              <a:cxnLst/>
              <a:rect l="l" t="t" r="r" b="b"/>
              <a:pathLst>
                <a:path w="1482709" h="2709333">
                  <a:moveTo>
                    <a:pt x="0" y="0"/>
                  </a:moveTo>
                  <a:lnTo>
                    <a:pt x="1482709" y="0"/>
                  </a:lnTo>
                  <a:lnTo>
                    <a:pt x="148270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2710"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609349" y="1551149"/>
            <a:ext cx="4714232" cy="8387224"/>
          </a:xfrm>
          <a:custGeom>
            <a:avLst/>
            <a:gdLst/>
            <a:ahLst/>
            <a:cxnLst/>
            <a:rect l="l" t="t" r="r" b="b"/>
            <a:pathLst>
              <a:path w="4714232" h="8387224">
                <a:moveTo>
                  <a:pt x="0" y="0"/>
                </a:moveTo>
                <a:lnTo>
                  <a:pt x="4714233" y="0"/>
                </a:lnTo>
                <a:lnTo>
                  <a:pt x="4714233" y="8387224"/>
                </a:lnTo>
                <a:lnTo>
                  <a:pt x="0" y="8387224"/>
                </a:lnTo>
                <a:lnTo>
                  <a:pt x="0" y="0"/>
                </a:lnTo>
                <a:close/>
              </a:path>
            </a:pathLst>
          </a:custGeom>
          <a:blipFill>
            <a:blip r:embed="rId2"/>
            <a:stretch>
              <a:fillRect l="-18785" t="-15917" r="-50545" b="-10985"/>
            </a:stretch>
          </a:blipFill>
        </p:spPr>
        <p:txBody>
          <a:bodyPr/>
          <a:lstStyle/>
          <a:p>
            <a:endParaRPr lang="en-US"/>
          </a:p>
        </p:txBody>
      </p:sp>
      <p:sp>
        <p:nvSpPr>
          <p:cNvPr id="15" name="Freeform 15"/>
          <p:cNvSpPr/>
          <p:nvPr/>
        </p:nvSpPr>
        <p:spPr>
          <a:xfrm>
            <a:off x="5465916" y="4898230"/>
            <a:ext cx="6379481" cy="5040142"/>
          </a:xfrm>
          <a:custGeom>
            <a:avLst/>
            <a:gdLst/>
            <a:ahLst/>
            <a:cxnLst/>
            <a:rect l="l" t="t" r="r" b="b"/>
            <a:pathLst>
              <a:path w="6379481" h="5040142">
                <a:moveTo>
                  <a:pt x="0" y="0"/>
                </a:moveTo>
                <a:lnTo>
                  <a:pt x="6379481" y="0"/>
                </a:lnTo>
                <a:lnTo>
                  <a:pt x="6379481" y="5040143"/>
                </a:lnTo>
                <a:lnTo>
                  <a:pt x="0" y="5040143"/>
                </a:lnTo>
                <a:lnTo>
                  <a:pt x="0" y="0"/>
                </a:lnTo>
                <a:close/>
              </a:path>
            </a:pathLst>
          </a:custGeom>
          <a:blipFill>
            <a:blip r:embed="rId3"/>
            <a:stretch>
              <a:fillRect l="-30227" t="-41992" r="-58977" b="-27312"/>
            </a:stretch>
          </a:blipFill>
        </p:spPr>
        <p:txBody>
          <a:bodyPr/>
          <a:lstStyle/>
          <a:p>
            <a:endParaRPr lang="en-US"/>
          </a:p>
        </p:txBody>
      </p:sp>
      <p:sp>
        <p:nvSpPr>
          <p:cNvPr id="16" name="TextBox 16"/>
          <p:cNvSpPr txBox="1"/>
          <p:nvPr/>
        </p:nvSpPr>
        <p:spPr>
          <a:xfrm>
            <a:off x="609349" y="624034"/>
            <a:ext cx="15487059"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3: CAR RECEIVER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7" name="TextBox 17"/>
          <p:cNvSpPr txBox="1"/>
          <p:nvPr/>
        </p:nvSpPr>
        <p:spPr>
          <a:xfrm>
            <a:off x="5438258" y="2262975"/>
            <a:ext cx="6434796" cy="2082165"/>
          </a:xfrm>
          <a:prstGeom prst="rect">
            <a:avLst/>
          </a:prstGeom>
        </p:spPr>
        <p:txBody>
          <a:bodyPr lIns="0" tIns="0" rIns="0" bIns="0" rtlCol="0" anchor="t">
            <a:spAutoFit/>
          </a:bodyPr>
          <a:lstStyle/>
          <a:p>
            <a:pPr algn="ctr">
              <a:lnSpc>
                <a:spcPts val="2790"/>
              </a:lnSpc>
            </a:pPr>
            <a:r>
              <a:rPr lang="en-US" sz="1800" b="1">
                <a:solidFill>
                  <a:srgbClr val="000000"/>
                </a:solidFill>
                <a:latin typeface="Open Sans Bold"/>
                <a:ea typeface="Open Sans Bold"/>
                <a:cs typeface="Open Sans Bold"/>
                <a:sym typeface="Open Sans Bold"/>
              </a:rPr>
              <a:t>4. Motor Driver Interface</a:t>
            </a:r>
          </a:p>
          <a:p>
            <a:pPr marL="388620" lvl="1" indent="-194310" algn="l">
              <a:lnSpc>
                <a:spcPts val="2790"/>
              </a:lnSpc>
              <a:buAutoNum type="arabicPeriod"/>
            </a:pPr>
            <a:r>
              <a:rPr lang="en-US" sz="1800">
                <a:solidFill>
                  <a:srgbClr val="000000"/>
                </a:solidFill>
                <a:latin typeface="Open Sans"/>
                <a:ea typeface="Open Sans"/>
                <a:cs typeface="Open Sans"/>
                <a:sym typeface="Open Sans"/>
              </a:rPr>
              <a:t>Translates processed commands into PWM and direction signals for the motors.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Enables advanced maneuvers such as pivot turns when needed.</a:t>
            </a:r>
          </a:p>
          <a:p>
            <a:pPr algn="l">
              <a:lnSpc>
                <a:spcPts val="2790"/>
              </a:lnSpc>
            </a:pPr>
            <a:endParaRPr lang="en-US" sz="1800">
              <a:solidFill>
                <a:srgbClr val="000000"/>
              </a:solidFill>
              <a:latin typeface="Open Sans"/>
              <a:ea typeface="Open Sans"/>
              <a:cs typeface="Open Sans"/>
              <a:sym typeface="Open Sans"/>
            </a:endParaRPr>
          </a:p>
        </p:txBody>
      </p:sp>
      <p:sp>
        <p:nvSpPr>
          <p:cNvPr id="18" name="Freeform 18"/>
          <p:cNvSpPr/>
          <p:nvPr/>
        </p:nvSpPr>
        <p:spPr>
          <a:xfrm>
            <a:off x="12834618" y="5744761"/>
            <a:ext cx="5229645" cy="3120917"/>
          </a:xfrm>
          <a:custGeom>
            <a:avLst/>
            <a:gdLst/>
            <a:ahLst/>
            <a:cxnLst/>
            <a:rect l="l" t="t" r="r" b="b"/>
            <a:pathLst>
              <a:path w="5229645" h="3120917">
                <a:moveTo>
                  <a:pt x="0" y="0"/>
                </a:moveTo>
                <a:lnTo>
                  <a:pt x="5229646" y="0"/>
                </a:lnTo>
                <a:lnTo>
                  <a:pt x="5229646" y="3120917"/>
                </a:lnTo>
                <a:lnTo>
                  <a:pt x="0" y="3120917"/>
                </a:lnTo>
                <a:lnTo>
                  <a:pt x="0" y="0"/>
                </a:lnTo>
                <a:close/>
              </a:path>
            </a:pathLst>
          </a:custGeom>
          <a:blipFill>
            <a:blip r:embed="rId4"/>
            <a:stretch>
              <a:fillRect l="-19043" t="-36606" r="-15590" b="-27144"/>
            </a:stretch>
          </a:blipFill>
        </p:spPr>
        <p:txBody>
          <a:bodyPr/>
          <a:lstStyle/>
          <a:p>
            <a:endParaRPr lang="en-US"/>
          </a:p>
        </p:txBody>
      </p:sp>
      <p:sp>
        <p:nvSpPr>
          <p:cNvPr id="19" name="TextBox 19"/>
          <p:cNvSpPr txBox="1"/>
          <p:nvPr/>
        </p:nvSpPr>
        <p:spPr>
          <a:xfrm>
            <a:off x="13127554" y="3071626"/>
            <a:ext cx="4643775" cy="3139440"/>
          </a:xfrm>
          <a:prstGeom prst="rect">
            <a:avLst/>
          </a:prstGeom>
        </p:spPr>
        <p:txBody>
          <a:bodyPr lIns="0" tIns="0" rIns="0" bIns="0" rtlCol="0" anchor="t">
            <a:spAutoFit/>
          </a:bodyPr>
          <a:lstStyle/>
          <a:p>
            <a:pPr algn="ctr">
              <a:lnSpc>
                <a:spcPts val="2790"/>
              </a:lnSpc>
            </a:pPr>
            <a:r>
              <a:rPr lang="en-US" sz="1800" b="1">
                <a:solidFill>
                  <a:srgbClr val="000000"/>
                </a:solidFill>
                <a:latin typeface="Open Sans Bold"/>
                <a:ea typeface="Open Sans Bold"/>
                <a:cs typeface="Open Sans Bold"/>
                <a:sym typeface="Open Sans Bold"/>
              </a:rPr>
              <a:t>5. Vehicle Safety Systems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Monitors timing of received commands.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If no commands are received within a timeout period, the vehicle automatically stops.</a:t>
            </a:r>
          </a:p>
          <a:p>
            <a:pPr marL="388620" lvl="1" indent="-194310" algn="l">
              <a:lnSpc>
                <a:spcPts val="2790"/>
              </a:lnSpc>
              <a:buAutoNum type="arabicPeriod"/>
            </a:pPr>
            <a:r>
              <a:rPr lang="en-US" sz="1800">
                <a:solidFill>
                  <a:srgbClr val="000000"/>
                </a:solidFill>
                <a:latin typeface="Open Sans"/>
                <a:ea typeface="Open Sans"/>
                <a:cs typeface="Open Sans"/>
                <a:sym typeface="Open Sans"/>
              </a:rPr>
              <a:t>Prevents runaway behavior in case of communication failure.</a:t>
            </a:r>
          </a:p>
          <a:p>
            <a:pPr algn="l">
              <a:lnSpc>
                <a:spcPts val="2790"/>
              </a:lnSpc>
            </a:pPr>
            <a:endParaRPr lang="en-US" sz="1800">
              <a:solidFill>
                <a:srgbClr val="000000"/>
              </a:solidFill>
              <a:latin typeface="Open Sans"/>
              <a:ea typeface="Open Sans"/>
              <a:cs typeface="Open Sans"/>
              <a:sym typeface="Open Sans"/>
            </a:endParaRPr>
          </a:p>
          <a:p>
            <a:pPr algn="l">
              <a:lnSpc>
                <a:spcPts val="2790"/>
              </a:lnSpc>
            </a:pPr>
            <a:endParaRPr lang="en-US" sz="1800">
              <a:solidFill>
                <a:srgbClr val="000000"/>
              </a:solidFill>
              <a:latin typeface="Open Sans"/>
              <a:ea typeface="Open Sans"/>
              <a:cs typeface="Open Sans"/>
              <a:sym typeface="Open Sans"/>
            </a:endParaRPr>
          </a:p>
        </p:txBody>
      </p:sp>
      <p:sp>
        <p:nvSpPr>
          <p:cNvPr id="20" name="TextBox 20"/>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627042" y="1927077"/>
            <a:ext cx="8516958" cy="3690840"/>
          </a:xfrm>
          <a:custGeom>
            <a:avLst/>
            <a:gdLst/>
            <a:ahLst/>
            <a:cxnLst/>
            <a:rect l="l" t="t" r="r" b="b"/>
            <a:pathLst>
              <a:path w="8516958" h="3690840">
                <a:moveTo>
                  <a:pt x="0" y="0"/>
                </a:moveTo>
                <a:lnTo>
                  <a:pt x="8516958" y="0"/>
                </a:lnTo>
                <a:lnTo>
                  <a:pt x="8516958" y="3690841"/>
                </a:lnTo>
                <a:lnTo>
                  <a:pt x="0" y="3690841"/>
                </a:lnTo>
                <a:lnTo>
                  <a:pt x="0" y="0"/>
                </a:lnTo>
                <a:close/>
              </a:path>
            </a:pathLst>
          </a:custGeom>
          <a:blipFill>
            <a:blip r:embed="rId2"/>
            <a:stretch>
              <a:fillRect r="-4821" b="-2286"/>
            </a:stretch>
          </a:blipFill>
        </p:spPr>
        <p:txBody>
          <a:bodyPr/>
          <a:lstStyle/>
          <a:p>
            <a:endParaRPr lang="en-US"/>
          </a:p>
        </p:txBody>
      </p:sp>
      <p:sp>
        <p:nvSpPr>
          <p:cNvPr id="15" name="AutoShape 15"/>
          <p:cNvSpPr/>
          <p:nvPr/>
        </p:nvSpPr>
        <p:spPr>
          <a:xfrm>
            <a:off x="1595510" y="3988021"/>
            <a:ext cx="6224256" cy="0"/>
          </a:xfrm>
          <a:prstGeom prst="line">
            <a:avLst/>
          </a:prstGeom>
          <a:ln w="57150" cap="flat">
            <a:solidFill>
              <a:srgbClr val="FF3131"/>
            </a:solidFill>
            <a:prstDash val="solid"/>
            <a:headEnd type="none" w="sm" len="sm"/>
            <a:tailEnd type="none" w="sm" len="sm"/>
          </a:ln>
        </p:spPr>
        <p:txBody>
          <a:bodyPr/>
          <a:lstStyle/>
          <a:p>
            <a:endParaRPr lang="en-US"/>
          </a:p>
        </p:txBody>
      </p:sp>
      <p:sp>
        <p:nvSpPr>
          <p:cNvPr id="16" name="Freeform 16"/>
          <p:cNvSpPr/>
          <p:nvPr/>
        </p:nvSpPr>
        <p:spPr>
          <a:xfrm>
            <a:off x="609349" y="5809166"/>
            <a:ext cx="8534651" cy="3690840"/>
          </a:xfrm>
          <a:custGeom>
            <a:avLst/>
            <a:gdLst/>
            <a:ahLst/>
            <a:cxnLst/>
            <a:rect l="l" t="t" r="r" b="b"/>
            <a:pathLst>
              <a:path w="8534651" h="3690840">
                <a:moveTo>
                  <a:pt x="0" y="0"/>
                </a:moveTo>
                <a:lnTo>
                  <a:pt x="8534651" y="0"/>
                </a:lnTo>
                <a:lnTo>
                  <a:pt x="8534651" y="3690840"/>
                </a:lnTo>
                <a:lnTo>
                  <a:pt x="0" y="3690840"/>
                </a:lnTo>
                <a:lnTo>
                  <a:pt x="0" y="0"/>
                </a:lnTo>
                <a:close/>
              </a:path>
            </a:pathLst>
          </a:custGeom>
          <a:blipFill>
            <a:blip r:embed="rId3"/>
            <a:stretch>
              <a:fillRect t="-525" b="-525"/>
            </a:stretch>
          </a:blipFill>
        </p:spPr>
        <p:txBody>
          <a:bodyPr/>
          <a:lstStyle/>
          <a:p>
            <a:endParaRPr lang="en-US"/>
          </a:p>
        </p:txBody>
      </p:sp>
      <p:sp>
        <p:nvSpPr>
          <p:cNvPr id="17" name="TextBox 17"/>
          <p:cNvSpPr txBox="1"/>
          <p:nvPr/>
        </p:nvSpPr>
        <p:spPr>
          <a:xfrm>
            <a:off x="609349" y="624034"/>
            <a:ext cx="14396525"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4: MULTIPLAYER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8" name="TextBox 18"/>
          <p:cNvSpPr txBox="1"/>
          <p:nvPr/>
        </p:nvSpPr>
        <p:spPr>
          <a:xfrm>
            <a:off x="609349" y="1352924"/>
            <a:ext cx="13243265" cy="382905"/>
          </a:xfrm>
          <a:prstGeom prst="rect">
            <a:avLst/>
          </a:prstGeom>
        </p:spPr>
        <p:txBody>
          <a:bodyPr lIns="0" tIns="0" rIns="0" bIns="0" rtlCol="0" anchor="t">
            <a:spAutoFit/>
          </a:bodyPr>
          <a:lstStyle/>
          <a:p>
            <a:pPr algn="l">
              <a:lnSpc>
                <a:spcPts val="3255"/>
              </a:lnSpc>
              <a:spcBef>
                <a:spcPct val="0"/>
              </a:spcBef>
            </a:pPr>
            <a:r>
              <a:rPr lang="en-US" sz="2100" b="1">
                <a:solidFill>
                  <a:srgbClr val="000000"/>
                </a:solidFill>
                <a:latin typeface="Open Sans Bold"/>
                <a:ea typeface="Open Sans Bold"/>
                <a:cs typeface="Open Sans Bold"/>
                <a:sym typeface="Open Sans Bold"/>
              </a:rPr>
              <a:t>Changes made in computer vision subsystem</a:t>
            </a:r>
          </a:p>
        </p:txBody>
      </p:sp>
      <p:sp>
        <p:nvSpPr>
          <p:cNvPr id="19" name="TextBox 19"/>
          <p:cNvSpPr txBox="1"/>
          <p:nvPr/>
        </p:nvSpPr>
        <p:spPr>
          <a:xfrm>
            <a:off x="9726277" y="5551243"/>
            <a:ext cx="4126338" cy="792480"/>
          </a:xfrm>
          <a:prstGeom prst="rect">
            <a:avLst/>
          </a:prstGeom>
        </p:spPr>
        <p:txBody>
          <a:bodyPr lIns="0" tIns="0" rIns="0" bIns="0" rtlCol="0" anchor="t">
            <a:spAutoFit/>
          </a:bodyPr>
          <a:lstStyle/>
          <a:p>
            <a:pPr algn="ctr">
              <a:lnSpc>
                <a:spcPts val="3255"/>
              </a:lnSpc>
              <a:spcBef>
                <a:spcPct val="0"/>
              </a:spcBef>
            </a:pPr>
            <a:r>
              <a:rPr lang="en-US" sz="2100" b="1">
                <a:solidFill>
                  <a:srgbClr val="000000"/>
                </a:solidFill>
                <a:latin typeface="Open Sans Medium"/>
                <a:ea typeface="Open Sans Medium"/>
                <a:cs typeface="Open Sans Medium"/>
                <a:sym typeface="Open Sans Medium"/>
              </a:rPr>
              <a:t>*max_num_hands value reflects the number of players </a:t>
            </a:r>
          </a:p>
        </p:txBody>
      </p:sp>
      <p:sp>
        <p:nvSpPr>
          <p:cNvPr id="20" name="AutoShape 20"/>
          <p:cNvSpPr/>
          <p:nvPr/>
        </p:nvSpPr>
        <p:spPr>
          <a:xfrm>
            <a:off x="1447926" y="7816511"/>
            <a:ext cx="6224256" cy="0"/>
          </a:xfrm>
          <a:prstGeom prst="line">
            <a:avLst/>
          </a:prstGeom>
          <a:ln w="57150" cap="flat">
            <a:solidFill>
              <a:srgbClr val="FF3131"/>
            </a:solidFill>
            <a:prstDash val="solid"/>
            <a:headEnd type="none" w="sm" len="sm"/>
            <a:tailEnd type="none" w="sm" len="sm"/>
          </a:ln>
        </p:spPr>
        <p:txBody>
          <a:bodyPr/>
          <a:lstStyle/>
          <a:p>
            <a:endParaRPr lang="en-US"/>
          </a:p>
        </p:txBody>
      </p:sp>
      <p:sp>
        <p:nvSpPr>
          <p:cNvPr id="21" name="TextBox 21"/>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00866" y="0"/>
            <a:ext cx="863406" cy="1914819"/>
            <a:chOff x="0" y="0"/>
            <a:chExt cx="227399" cy="504314"/>
          </a:xfrm>
        </p:grpSpPr>
        <p:sp>
          <p:nvSpPr>
            <p:cNvPr id="3" name="Freeform 3"/>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4" name="TextBox 4"/>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61650" y="8036778"/>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6096408" y="242229"/>
            <a:ext cx="715180" cy="7151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346395" y="2570675"/>
            <a:ext cx="11338067" cy="7063279"/>
            <a:chOff x="0" y="0"/>
            <a:chExt cx="15117423" cy="9417705"/>
          </a:xfrm>
        </p:grpSpPr>
        <p:sp>
          <p:nvSpPr>
            <p:cNvPr id="12" name="Freeform 12"/>
            <p:cNvSpPr/>
            <p:nvPr/>
          </p:nvSpPr>
          <p:spPr>
            <a:xfrm>
              <a:off x="0" y="2068411"/>
              <a:ext cx="15117423" cy="7349294"/>
            </a:xfrm>
            <a:custGeom>
              <a:avLst/>
              <a:gdLst/>
              <a:ahLst/>
              <a:cxnLst/>
              <a:rect l="l" t="t" r="r" b="b"/>
              <a:pathLst>
                <a:path w="15117423" h="7349294">
                  <a:moveTo>
                    <a:pt x="0" y="0"/>
                  </a:moveTo>
                  <a:lnTo>
                    <a:pt x="15117423" y="0"/>
                  </a:lnTo>
                  <a:lnTo>
                    <a:pt x="15117423" y="7349294"/>
                  </a:lnTo>
                  <a:lnTo>
                    <a:pt x="0" y="7349294"/>
                  </a:lnTo>
                  <a:lnTo>
                    <a:pt x="0" y="0"/>
                  </a:lnTo>
                  <a:close/>
                </a:path>
              </a:pathLst>
            </a:custGeom>
            <a:blipFill>
              <a:blip r:embed="rId2"/>
              <a:stretch>
                <a:fillRect t="-5213" b="-5213"/>
              </a:stretch>
            </a:blipFill>
          </p:spPr>
          <p:txBody>
            <a:bodyPr/>
            <a:lstStyle/>
            <a:p>
              <a:endParaRPr lang="en-US"/>
            </a:p>
          </p:txBody>
        </p:sp>
        <p:sp>
          <p:nvSpPr>
            <p:cNvPr id="13" name="Freeform 13"/>
            <p:cNvSpPr/>
            <p:nvPr/>
          </p:nvSpPr>
          <p:spPr>
            <a:xfrm>
              <a:off x="25424" y="0"/>
              <a:ext cx="15091998" cy="2068411"/>
            </a:xfrm>
            <a:custGeom>
              <a:avLst/>
              <a:gdLst/>
              <a:ahLst/>
              <a:cxnLst/>
              <a:rect l="l" t="t" r="r" b="b"/>
              <a:pathLst>
                <a:path w="15091998" h="2068411">
                  <a:moveTo>
                    <a:pt x="0" y="0"/>
                  </a:moveTo>
                  <a:lnTo>
                    <a:pt x="15091999" y="0"/>
                  </a:lnTo>
                  <a:lnTo>
                    <a:pt x="15091999" y="2068411"/>
                  </a:lnTo>
                  <a:lnTo>
                    <a:pt x="0" y="2068411"/>
                  </a:lnTo>
                  <a:lnTo>
                    <a:pt x="0" y="0"/>
                  </a:lnTo>
                  <a:close/>
                </a:path>
              </a:pathLst>
            </a:custGeom>
            <a:blipFill>
              <a:blip r:embed="rId3"/>
              <a:stretch>
                <a:fillRect t="-15409" b="-15409"/>
              </a:stretch>
            </a:blipFill>
          </p:spPr>
          <p:txBody>
            <a:bodyPr/>
            <a:lstStyle/>
            <a:p>
              <a:endParaRPr lang="en-US"/>
            </a:p>
          </p:txBody>
        </p:sp>
      </p:grpSp>
      <p:sp>
        <p:nvSpPr>
          <p:cNvPr id="14" name="TextBox 14"/>
          <p:cNvSpPr txBox="1"/>
          <p:nvPr/>
        </p:nvSpPr>
        <p:spPr>
          <a:xfrm>
            <a:off x="609349" y="624034"/>
            <a:ext cx="14396525"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4: MULTIPLAYER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5" name="TextBox 15"/>
          <p:cNvSpPr txBox="1"/>
          <p:nvPr/>
        </p:nvSpPr>
        <p:spPr>
          <a:xfrm>
            <a:off x="609349" y="1352924"/>
            <a:ext cx="13243265" cy="382905"/>
          </a:xfrm>
          <a:prstGeom prst="rect">
            <a:avLst/>
          </a:prstGeom>
        </p:spPr>
        <p:txBody>
          <a:bodyPr lIns="0" tIns="0" rIns="0" bIns="0" rtlCol="0" anchor="t">
            <a:spAutoFit/>
          </a:bodyPr>
          <a:lstStyle/>
          <a:p>
            <a:pPr algn="l">
              <a:lnSpc>
                <a:spcPts val="3255"/>
              </a:lnSpc>
              <a:spcBef>
                <a:spcPct val="0"/>
              </a:spcBef>
            </a:pPr>
            <a:r>
              <a:rPr lang="en-US" sz="2100" b="1">
                <a:solidFill>
                  <a:srgbClr val="000000"/>
                </a:solidFill>
                <a:latin typeface="Open Sans Bold"/>
                <a:ea typeface="Open Sans Bold"/>
                <a:cs typeface="Open Sans Bold"/>
                <a:sym typeface="Open Sans Bold"/>
              </a:rPr>
              <a:t>Changes made in computer vision subsystem</a:t>
            </a:r>
          </a:p>
        </p:txBody>
      </p:sp>
      <p:sp>
        <p:nvSpPr>
          <p:cNvPr id="16" name="TextBox 16"/>
          <p:cNvSpPr txBox="1"/>
          <p:nvPr/>
        </p:nvSpPr>
        <p:spPr>
          <a:xfrm>
            <a:off x="11947416" y="5522966"/>
            <a:ext cx="6116915" cy="1611630"/>
          </a:xfrm>
          <a:prstGeom prst="rect">
            <a:avLst/>
          </a:prstGeom>
        </p:spPr>
        <p:txBody>
          <a:bodyPr lIns="0" tIns="0" rIns="0" bIns="0" rtlCol="0" anchor="t">
            <a:spAutoFit/>
          </a:bodyPr>
          <a:lstStyle/>
          <a:p>
            <a:pPr algn="ctr">
              <a:lnSpc>
                <a:spcPts val="3255"/>
              </a:lnSpc>
              <a:spcBef>
                <a:spcPct val="0"/>
              </a:spcBef>
            </a:pPr>
            <a:r>
              <a:rPr lang="en-US" sz="2100" b="1">
                <a:solidFill>
                  <a:srgbClr val="000000"/>
                </a:solidFill>
                <a:latin typeface="Open Sans Medium"/>
                <a:ea typeface="Open Sans Medium"/>
                <a:cs typeface="Open Sans Medium"/>
                <a:sym typeface="Open Sans Medium"/>
              </a:rPr>
              <a:t>In the case of two players, screen is split into halfs and hand of player 1 will be detected on one half and player 2's hand will be on the other half. </a:t>
            </a:r>
          </a:p>
        </p:txBody>
      </p:sp>
      <p:sp>
        <p:nvSpPr>
          <p:cNvPr id="17" name="TextBox 17"/>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609349" y="1914819"/>
            <a:ext cx="4974404" cy="2959770"/>
          </a:xfrm>
          <a:custGeom>
            <a:avLst/>
            <a:gdLst/>
            <a:ahLst/>
            <a:cxnLst/>
            <a:rect l="l" t="t" r="r" b="b"/>
            <a:pathLst>
              <a:path w="4974404" h="2959770">
                <a:moveTo>
                  <a:pt x="0" y="0"/>
                </a:moveTo>
                <a:lnTo>
                  <a:pt x="4974404" y="0"/>
                </a:lnTo>
                <a:lnTo>
                  <a:pt x="4974404" y="2959770"/>
                </a:lnTo>
                <a:lnTo>
                  <a:pt x="0" y="2959770"/>
                </a:lnTo>
                <a:lnTo>
                  <a:pt x="0" y="0"/>
                </a:lnTo>
                <a:close/>
              </a:path>
            </a:pathLst>
          </a:custGeom>
          <a:blipFill>
            <a:blip r:embed="rId2"/>
            <a:stretch>
              <a:fillRect/>
            </a:stretch>
          </a:blipFill>
        </p:spPr>
        <p:txBody>
          <a:bodyPr/>
          <a:lstStyle/>
          <a:p>
            <a:endParaRPr lang="en-US"/>
          </a:p>
        </p:txBody>
      </p:sp>
      <p:sp>
        <p:nvSpPr>
          <p:cNvPr id="15" name="Freeform 15"/>
          <p:cNvSpPr/>
          <p:nvPr/>
        </p:nvSpPr>
        <p:spPr>
          <a:xfrm>
            <a:off x="10030834" y="1914819"/>
            <a:ext cx="8279078" cy="2959770"/>
          </a:xfrm>
          <a:custGeom>
            <a:avLst/>
            <a:gdLst/>
            <a:ahLst/>
            <a:cxnLst/>
            <a:rect l="l" t="t" r="r" b="b"/>
            <a:pathLst>
              <a:path w="8279078" h="2959770">
                <a:moveTo>
                  <a:pt x="0" y="0"/>
                </a:moveTo>
                <a:lnTo>
                  <a:pt x="8279077" y="0"/>
                </a:lnTo>
                <a:lnTo>
                  <a:pt x="8279077" y="2959770"/>
                </a:lnTo>
                <a:lnTo>
                  <a:pt x="0" y="2959770"/>
                </a:lnTo>
                <a:lnTo>
                  <a:pt x="0" y="0"/>
                </a:lnTo>
                <a:close/>
              </a:path>
            </a:pathLst>
          </a:custGeom>
          <a:blipFill>
            <a:blip r:embed="rId3"/>
            <a:stretch>
              <a:fillRect/>
            </a:stretch>
          </a:blipFill>
        </p:spPr>
        <p:txBody>
          <a:bodyPr/>
          <a:lstStyle/>
          <a:p>
            <a:endParaRPr lang="en-US"/>
          </a:p>
        </p:txBody>
      </p:sp>
      <p:sp>
        <p:nvSpPr>
          <p:cNvPr id="16" name="Freeform 16"/>
          <p:cNvSpPr/>
          <p:nvPr/>
        </p:nvSpPr>
        <p:spPr>
          <a:xfrm>
            <a:off x="609349" y="5495830"/>
            <a:ext cx="6225020" cy="4233013"/>
          </a:xfrm>
          <a:custGeom>
            <a:avLst/>
            <a:gdLst/>
            <a:ahLst/>
            <a:cxnLst/>
            <a:rect l="l" t="t" r="r" b="b"/>
            <a:pathLst>
              <a:path w="6225020" h="4233013">
                <a:moveTo>
                  <a:pt x="0" y="0"/>
                </a:moveTo>
                <a:lnTo>
                  <a:pt x="6225020" y="0"/>
                </a:lnTo>
                <a:lnTo>
                  <a:pt x="6225020" y="4233013"/>
                </a:lnTo>
                <a:lnTo>
                  <a:pt x="0" y="4233013"/>
                </a:lnTo>
                <a:lnTo>
                  <a:pt x="0" y="0"/>
                </a:lnTo>
                <a:close/>
              </a:path>
            </a:pathLst>
          </a:custGeom>
          <a:blipFill>
            <a:blip r:embed="rId4"/>
            <a:stretch>
              <a:fillRect/>
            </a:stretch>
          </a:blipFill>
        </p:spPr>
        <p:txBody>
          <a:bodyPr/>
          <a:lstStyle/>
          <a:p>
            <a:endParaRPr lang="en-US"/>
          </a:p>
        </p:txBody>
      </p:sp>
      <p:sp>
        <p:nvSpPr>
          <p:cNvPr id="17" name="Freeform 17"/>
          <p:cNvSpPr/>
          <p:nvPr/>
        </p:nvSpPr>
        <p:spPr>
          <a:xfrm>
            <a:off x="10541799" y="5567451"/>
            <a:ext cx="6621633" cy="4213014"/>
          </a:xfrm>
          <a:custGeom>
            <a:avLst/>
            <a:gdLst/>
            <a:ahLst/>
            <a:cxnLst/>
            <a:rect l="l" t="t" r="r" b="b"/>
            <a:pathLst>
              <a:path w="6621633" h="4213014">
                <a:moveTo>
                  <a:pt x="0" y="0"/>
                </a:moveTo>
                <a:lnTo>
                  <a:pt x="6621632" y="0"/>
                </a:lnTo>
                <a:lnTo>
                  <a:pt x="6621632" y="4213013"/>
                </a:lnTo>
                <a:lnTo>
                  <a:pt x="0" y="4213013"/>
                </a:lnTo>
                <a:lnTo>
                  <a:pt x="0" y="0"/>
                </a:lnTo>
                <a:close/>
              </a:path>
            </a:pathLst>
          </a:custGeom>
          <a:blipFill>
            <a:blip r:embed="rId5"/>
            <a:stretch>
              <a:fillRect/>
            </a:stretch>
          </a:blipFill>
        </p:spPr>
        <p:txBody>
          <a:bodyPr/>
          <a:lstStyle/>
          <a:p>
            <a:endParaRPr lang="en-US"/>
          </a:p>
        </p:txBody>
      </p:sp>
      <p:sp>
        <p:nvSpPr>
          <p:cNvPr id="18" name="TextBox 18"/>
          <p:cNvSpPr txBox="1"/>
          <p:nvPr/>
        </p:nvSpPr>
        <p:spPr>
          <a:xfrm>
            <a:off x="609349" y="624034"/>
            <a:ext cx="14396525" cy="1485901"/>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STEP 4: MULTIPLAYER IMPLEMENTATION</a:t>
            </a:r>
          </a:p>
          <a:p>
            <a:pPr algn="l">
              <a:lnSpc>
                <a:spcPts val="5775"/>
              </a:lnSpc>
            </a:pPr>
            <a:endParaRPr lang="en-US" sz="5500" b="1">
              <a:solidFill>
                <a:srgbClr val="17726D"/>
              </a:solidFill>
              <a:latin typeface="Inter Bold"/>
              <a:ea typeface="Inter Bold"/>
              <a:cs typeface="Inter Bold"/>
              <a:sym typeface="Inter Bold"/>
            </a:endParaRPr>
          </a:p>
        </p:txBody>
      </p:sp>
      <p:sp>
        <p:nvSpPr>
          <p:cNvPr id="19" name="TextBox 19"/>
          <p:cNvSpPr txBox="1"/>
          <p:nvPr/>
        </p:nvSpPr>
        <p:spPr>
          <a:xfrm>
            <a:off x="6222565" y="2555551"/>
            <a:ext cx="3170094" cy="1611630"/>
          </a:xfrm>
          <a:prstGeom prst="rect">
            <a:avLst/>
          </a:prstGeom>
        </p:spPr>
        <p:txBody>
          <a:bodyPr lIns="0" tIns="0" rIns="0" bIns="0" rtlCol="0" anchor="t">
            <a:spAutoFit/>
          </a:bodyPr>
          <a:lstStyle/>
          <a:p>
            <a:pPr algn="ctr">
              <a:lnSpc>
                <a:spcPts val="3255"/>
              </a:lnSpc>
              <a:spcBef>
                <a:spcPct val="0"/>
              </a:spcBef>
            </a:pPr>
            <a:r>
              <a:rPr lang="en-US" sz="2100" b="1">
                <a:solidFill>
                  <a:srgbClr val="000000"/>
                </a:solidFill>
                <a:latin typeface="Open Sans Medium"/>
                <a:ea typeface="Open Sans Medium"/>
                <a:cs typeface="Open Sans Medium"/>
                <a:sym typeface="Open Sans Medium"/>
              </a:rPr>
              <a:t>Initialize two different addresses and two additional control values for second car </a:t>
            </a:r>
          </a:p>
        </p:txBody>
      </p:sp>
      <p:sp>
        <p:nvSpPr>
          <p:cNvPr id="20" name="TextBox 20"/>
          <p:cNvSpPr txBox="1"/>
          <p:nvPr/>
        </p:nvSpPr>
        <p:spPr>
          <a:xfrm>
            <a:off x="7408939" y="6568397"/>
            <a:ext cx="2558290" cy="2021205"/>
          </a:xfrm>
          <a:prstGeom prst="rect">
            <a:avLst/>
          </a:prstGeom>
        </p:spPr>
        <p:txBody>
          <a:bodyPr lIns="0" tIns="0" rIns="0" bIns="0" rtlCol="0" anchor="t">
            <a:spAutoFit/>
          </a:bodyPr>
          <a:lstStyle/>
          <a:p>
            <a:pPr algn="ctr">
              <a:lnSpc>
                <a:spcPts val="3255"/>
              </a:lnSpc>
              <a:spcBef>
                <a:spcPct val="0"/>
              </a:spcBef>
            </a:pPr>
            <a:r>
              <a:rPr lang="en-US" sz="2100" b="1">
                <a:solidFill>
                  <a:srgbClr val="000000"/>
                </a:solidFill>
                <a:latin typeface="Open Sans Medium"/>
                <a:ea typeface="Open Sans Medium"/>
                <a:cs typeface="Open Sans Medium"/>
                <a:sym typeface="Open Sans Medium"/>
              </a:rPr>
              <a:t>Creation of individual functions for sending data packets of respective cars</a:t>
            </a:r>
          </a:p>
        </p:txBody>
      </p:sp>
      <p:sp>
        <p:nvSpPr>
          <p:cNvPr id="21" name="AutoShape 21"/>
          <p:cNvSpPr/>
          <p:nvPr/>
        </p:nvSpPr>
        <p:spPr>
          <a:xfrm flipV="1">
            <a:off x="0" y="5143500"/>
            <a:ext cx="18288000"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609349" y="1352924"/>
            <a:ext cx="13243265" cy="382905"/>
          </a:xfrm>
          <a:prstGeom prst="rect">
            <a:avLst/>
          </a:prstGeom>
        </p:spPr>
        <p:txBody>
          <a:bodyPr lIns="0" tIns="0" rIns="0" bIns="0" rtlCol="0" anchor="t">
            <a:spAutoFit/>
          </a:bodyPr>
          <a:lstStyle/>
          <a:p>
            <a:pPr algn="l">
              <a:lnSpc>
                <a:spcPts val="3255"/>
              </a:lnSpc>
              <a:spcBef>
                <a:spcPct val="0"/>
              </a:spcBef>
            </a:pPr>
            <a:r>
              <a:rPr lang="en-US" sz="2100" b="1">
                <a:solidFill>
                  <a:srgbClr val="000000"/>
                </a:solidFill>
                <a:latin typeface="Open Sans Bold"/>
                <a:ea typeface="Open Sans Bold"/>
                <a:cs typeface="Open Sans Bold"/>
                <a:sym typeface="Open Sans Bold"/>
              </a:rPr>
              <a:t>Changes made in Arduino Server</a:t>
            </a:r>
          </a:p>
        </p:txBody>
      </p:sp>
      <p:sp>
        <p:nvSpPr>
          <p:cNvPr id="23" name="TextBox 23"/>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TextBox 14"/>
          <p:cNvSpPr txBox="1"/>
          <p:nvPr/>
        </p:nvSpPr>
        <p:spPr>
          <a:xfrm>
            <a:off x="609349" y="604984"/>
            <a:ext cx="14896509" cy="1179196"/>
          </a:xfrm>
          <a:prstGeom prst="rect">
            <a:avLst/>
          </a:prstGeom>
        </p:spPr>
        <p:txBody>
          <a:bodyPr lIns="0" tIns="0" rIns="0" bIns="0" rtlCol="0" anchor="t">
            <a:spAutoFit/>
          </a:bodyPr>
          <a:lstStyle/>
          <a:p>
            <a:pPr algn="l">
              <a:lnSpc>
                <a:spcPts val="4935"/>
              </a:lnSpc>
            </a:pPr>
            <a:r>
              <a:rPr lang="en-US" sz="4700" b="1">
                <a:solidFill>
                  <a:srgbClr val="17726D"/>
                </a:solidFill>
                <a:latin typeface="Inter Bold"/>
                <a:ea typeface="Inter Bold"/>
                <a:cs typeface="Inter Bold"/>
                <a:sym typeface="Inter Bold"/>
              </a:rPr>
              <a:t>PROBLEMS WE FACED &amp; HOW WE SOLVED THEM</a:t>
            </a:r>
          </a:p>
          <a:p>
            <a:pPr algn="l">
              <a:lnSpc>
                <a:spcPts val="4305"/>
              </a:lnSpc>
            </a:pPr>
            <a:endParaRPr lang="en-US" sz="4700" b="1">
              <a:solidFill>
                <a:srgbClr val="17726D"/>
              </a:solidFill>
              <a:latin typeface="Inter Bold"/>
              <a:ea typeface="Inter Bold"/>
              <a:cs typeface="Inter Bold"/>
              <a:sym typeface="Inter Bold"/>
            </a:endParaRPr>
          </a:p>
        </p:txBody>
      </p:sp>
      <p:sp>
        <p:nvSpPr>
          <p:cNvPr id="15" name="TextBox 15"/>
          <p:cNvSpPr txBox="1"/>
          <p:nvPr/>
        </p:nvSpPr>
        <p:spPr>
          <a:xfrm>
            <a:off x="396161" y="1486719"/>
            <a:ext cx="15598257" cy="7728077"/>
          </a:xfrm>
          <a:prstGeom prst="rect">
            <a:avLst/>
          </a:prstGeom>
        </p:spPr>
        <p:txBody>
          <a:bodyPr lIns="0" tIns="0" rIns="0" bIns="0" rtlCol="0" anchor="t">
            <a:spAutoFit/>
          </a:bodyPr>
          <a:lstStyle/>
          <a:p>
            <a:pPr algn="just">
              <a:lnSpc>
                <a:spcPts val="5104"/>
              </a:lnSpc>
            </a:pPr>
            <a:r>
              <a:rPr lang="en-US" sz="2900" b="1" spc="116">
                <a:solidFill>
                  <a:srgbClr val="000000"/>
                </a:solidFill>
                <a:latin typeface="Open Sans Bold"/>
                <a:ea typeface="Open Sans Bold"/>
                <a:cs typeface="Open Sans Bold"/>
                <a:sym typeface="Open Sans Bold"/>
              </a:rPr>
              <a:t>Costly Components</a:t>
            </a:r>
          </a:p>
          <a:p>
            <a:pPr algn="just">
              <a:lnSpc>
                <a:spcPts val="5104"/>
              </a:lnSpc>
            </a:pPr>
            <a:r>
              <a:rPr lang="en-US" sz="2900" spc="116">
                <a:solidFill>
                  <a:srgbClr val="000000"/>
                </a:solidFill>
                <a:latin typeface="Open Sans"/>
                <a:ea typeface="Open Sans"/>
                <a:cs typeface="Open Sans"/>
                <a:sym typeface="Open Sans"/>
              </a:rPr>
              <a:t>→ purchased more price-efficient alternatives from overseas </a:t>
            </a:r>
          </a:p>
          <a:p>
            <a:pPr algn="just">
              <a:lnSpc>
                <a:spcPts val="5104"/>
              </a:lnSpc>
            </a:pPr>
            <a:r>
              <a:rPr lang="en-US" sz="2900" b="1" spc="116">
                <a:solidFill>
                  <a:srgbClr val="000000"/>
                </a:solidFill>
                <a:latin typeface="Open Sans Bold"/>
                <a:ea typeface="Open Sans Bold"/>
                <a:cs typeface="Open Sans Bold"/>
                <a:sym typeface="Open Sans Bold"/>
              </a:rPr>
              <a:t>Inconsistent Power Delivery </a:t>
            </a:r>
          </a:p>
          <a:p>
            <a:pPr algn="just">
              <a:lnSpc>
                <a:spcPts val="5104"/>
              </a:lnSpc>
            </a:pPr>
            <a:r>
              <a:rPr lang="en-US" sz="2900" spc="116">
                <a:solidFill>
                  <a:srgbClr val="000000"/>
                </a:solidFill>
                <a:latin typeface="Open Sans"/>
                <a:ea typeface="Open Sans"/>
                <a:cs typeface="Open Sans"/>
                <a:sym typeface="Open Sans"/>
              </a:rPr>
              <a:t>→ switched from AA batteries to lithium-ion batteries</a:t>
            </a:r>
          </a:p>
          <a:p>
            <a:pPr algn="just">
              <a:lnSpc>
                <a:spcPts val="5104"/>
              </a:lnSpc>
            </a:pPr>
            <a:r>
              <a:rPr lang="en-US" sz="2900" b="1" spc="116">
                <a:solidFill>
                  <a:srgbClr val="000000"/>
                </a:solidFill>
                <a:latin typeface="Open Sans Bold"/>
                <a:ea typeface="Open Sans Bold"/>
                <a:cs typeface="Open Sans Bold"/>
                <a:sym typeface="Open Sans Bold"/>
              </a:rPr>
              <a:t>Unreliable Wiring</a:t>
            </a:r>
          </a:p>
          <a:p>
            <a:pPr algn="just">
              <a:lnSpc>
                <a:spcPts val="5104"/>
              </a:lnSpc>
            </a:pPr>
            <a:r>
              <a:rPr lang="en-US" sz="2900" spc="116">
                <a:solidFill>
                  <a:srgbClr val="000000"/>
                </a:solidFill>
                <a:latin typeface="Open Sans"/>
                <a:ea typeface="Open Sans"/>
                <a:cs typeface="Open Sans"/>
                <a:sym typeface="Open Sans"/>
              </a:rPr>
              <a:t>→ welded connections at MakerSpace </a:t>
            </a:r>
          </a:p>
          <a:p>
            <a:pPr algn="just">
              <a:lnSpc>
                <a:spcPts val="5104"/>
              </a:lnSpc>
            </a:pPr>
            <a:r>
              <a:rPr lang="en-US" sz="2900" b="1" spc="116">
                <a:solidFill>
                  <a:srgbClr val="000000"/>
                </a:solidFill>
                <a:latin typeface="Open Sans Bold"/>
                <a:ea typeface="Open Sans Bold"/>
                <a:cs typeface="Open Sans Bold"/>
                <a:sym typeface="Open Sans Bold"/>
              </a:rPr>
              <a:t>Communication Errors </a:t>
            </a:r>
          </a:p>
          <a:p>
            <a:pPr algn="just">
              <a:lnSpc>
                <a:spcPts val="5104"/>
              </a:lnSpc>
            </a:pPr>
            <a:r>
              <a:rPr lang="en-US" sz="2900" spc="116">
                <a:solidFill>
                  <a:srgbClr val="000000"/>
                </a:solidFill>
                <a:latin typeface="Open Sans"/>
                <a:ea typeface="Open Sans"/>
                <a:cs typeface="Open Sans"/>
                <a:sym typeface="Open Sans"/>
              </a:rPr>
              <a:t>→ systematic debugging to isolate key errors </a:t>
            </a:r>
          </a:p>
          <a:p>
            <a:pPr algn="just">
              <a:lnSpc>
                <a:spcPts val="5104"/>
              </a:lnSpc>
            </a:pPr>
            <a:r>
              <a:rPr lang="en-US" sz="2900" b="1" spc="116">
                <a:solidFill>
                  <a:srgbClr val="000000"/>
                </a:solidFill>
                <a:latin typeface="Open Sans Bold"/>
                <a:ea typeface="Open Sans Bold"/>
                <a:cs typeface="Open Sans Bold"/>
                <a:sym typeface="Open Sans Bold"/>
              </a:rPr>
              <a:t>Unstable Control Handling</a:t>
            </a:r>
          </a:p>
          <a:p>
            <a:pPr algn="just">
              <a:lnSpc>
                <a:spcPts val="5104"/>
              </a:lnSpc>
            </a:pPr>
            <a:r>
              <a:rPr lang="en-US" sz="2900" spc="116">
                <a:solidFill>
                  <a:srgbClr val="000000"/>
                </a:solidFill>
                <a:latin typeface="Open Sans"/>
                <a:ea typeface="Open Sans"/>
                <a:cs typeface="Open Sans"/>
                <a:sym typeface="Open Sans"/>
              </a:rPr>
              <a:t>→ implemented timeout mechanisms and low-latency communication</a:t>
            </a:r>
          </a:p>
          <a:p>
            <a:pPr algn="just">
              <a:lnSpc>
                <a:spcPts val="5104"/>
              </a:lnSpc>
            </a:pPr>
            <a:endParaRPr lang="en-US" sz="2900" spc="116">
              <a:solidFill>
                <a:srgbClr val="000000"/>
              </a:solidFill>
              <a:latin typeface="Open Sans"/>
              <a:ea typeface="Open Sans"/>
              <a:cs typeface="Open Sans"/>
              <a:sym typeface="Open Sans"/>
            </a:endParaRPr>
          </a:p>
          <a:p>
            <a:pPr marL="0" lvl="0" indent="0" algn="just">
              <a:lnSpc>
                <a:spcPts val="5104"/>
              </a:lnSpc>
            </a:pPr>
            <a:endParaRPr lang="en-US" sz="2900" spc="116">
              <a:solidFill>
                <a:srgbClr val="000000"/>
              </a:solidFill>
              <a:latin typeface="Open Sans"/>
              <a:ea typeface="Open Sans"/>
              <a:cs typeface="Open Sans"/>
              <a:sym typeface="Open Sans"/>
            </a:endParaRPr>
          </a:p>
        </p:txBody>
      </p:sp>
      <p:sp>
        <p:nvSpPr>
          <p:cNvPr id="16" name="TextBox 16"/>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3844.778"/>
                </p14:media>
              </p:ext>
            </p:extLst>
          </p:nvPr>
        </p:nvPicPr>
        <p:blipFill>
          <a:blip r:embed="rId6"/>
          <a:srcRect t="3495" r="1747" b="2901"/>
          <a:stretch>
            <a:fillRect/>
          </a:stretch>
        </p:blipFill>
        <p:spPr>
          <a:xfrm>
            <a:off x="1413794" y="1784180"/>
            <a:ext cx="4547063" cy="7703161"/>
          </a:xfrm>
          <a:prstGeom prst="rect">
            <a:avLst/>
          </a:prstGeom>
        </p:spPr>
      </p:pic>
      <p:sp>
        <p:nvSpPr>
          <p:cNvPr id="15" name="TextBox 15"/>
          <p:cNvSpPr txBox="1"/>
          <p:nvPr/>
        </p:nvSpPr>
        <p:spPr>
          <a:xfrm>
            <a:off x="609349" y="604984"/>
            <a:ext cx="14896509" cy="1179196"/>
          </a:xfrm>
          <a:prstGeom prst="rect">
            <a:avLst/>
          </a:prstGeom>
        </p:spPr>
        <p:txBody>
          <a:bodyPr lIns="0" tIns="0" rIns="0" bIns="0" rtlCol="0" anchor="t">
            <a:spAutoFit/>
          </a:bodyPr>
          <a:lstStyle/>
          <a:p>
            <a:pPr algn="l">
              <a:lnSpc>
                <a:spcPts val="4935"/>
              </a:lnSpc>
            </a:pPr>
            <a:r>
              <a:rPr lang="en-US" sz="4700" b="1">
                <a:solidFill>
                  <a:srgbClr val="17726D"/>
                </a:solidFill>
                <a:latin typeface="Inter Bold"/>
                <a:ea typeface="Inter Bold"/>
                <a:cs typeface="Inter Bold"/>
                <a:sym typeface="Inter Bold"/>
              </a:rPr>
              <a:t>PROBLEMS WE FACED &amp; HOW WE SOLVED THEM</a:t>
            </a:r>
          </a:p>
          <a:p>
            <a:pPr algn="l">
              <a:lnSpc>
                <a:spcPts val="4305"/>
              </a:lnSpc>
            </a:pPr>
            <a:endParaRPr lang="en-US" sz="4700" b="1">
              <a:solidFill>
                <a:srgbClr val="17726D"/>
              </a:solidFill>
              <a:latin typeface="Inter Bold"/>
              <a:ea typeface="Inter Bold"/>
              <a:cs typeface="Inter Bold"/>
              <a:sym typeface="Inter Bold"/>
            </a:endParaRPr>
          </a:p>
        </p:txBody>
      </p:sp>
      <p:pic>
        <p:nvPicPr>
          <p:cNvPr id="16" name="Picture 1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rcRect t="16232" r="1123" b="21859"/>
          <a:stretch>
            <a:fillRect/>
          </a:stretch>
        </p:blipFill>
        <p:spPr>
          <a:xfrm>
            <a:off x="7800592" y="2442535"/>
            <a:ext cx="6121655" cy="6815765"/>
          </a:xfrm>
          <a:prstGeom prst="rect">
            <a:avLst/>
          </a:prstGeom>
        </p:spPr>
      </p:pic>
      <p:sp>
        <p:nvSpPr>
          <p:cNvPr id="17" name="TextBox 17"/>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28</a:t>
            </a:r>
          </a:p>
        </p:txBody>
      </p:sp>
    </p:spTree>
  </p:cSld>
  <p:clrMapOvr>
    <a:masterClrMapping/>
  </p:clrMapOvr>
  <p:timing>
    <p:tnLst>
      <p:par>
        <p:cTn id="1" dur="indefinite" restart="never" nodeType="tmRoot">
          <p:childTnLst>
            <p:video>
              <p:cMediaNode vol="0">
                <p:cTn id="2" fill="hold" display="0">
                  <p:stCondLst>
                    <p:cond delay="indefinite"/>
                  </p:stCondLst>
                </p:cTn>
                <p:tgtEl>
                  <p:spTgt spid="14"/>
                </p:tgtEl>
              </p:cMediaNode>
            </p:video>
            <p:video>
              <p:cMediaNode vol="0">
                <p:cTn id="3" fill="hold" display="0">
                  <p:stCondLst>
                    <p:cond delay="indefinite"/>
                  </p:stCondLst>
                </p:cTn>
                <p:tgtEl>
                  <p:spTgt spid="1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839945" y="1965021"/>
            <a:ext cx="4306839" cy="6356958"/>
          </a:xfrm>
          <a:custGeom>
            <a:avLst/>
            <a:gdLst/>
            <a:ahLst/>
            <a:cxnLst/>
            <a:rect l="l" t="t" r="r" b="b"/>
            <a:pathLst>
              <a:path w="4306839" h="6356958">
                <a:moveTo>
                  <a:pt x="0" y="0"/>
                </a:moveTo>
                <a:lnTo>
                  <a:pt x="4306839" y="0"/>
                </a:lnTo>
                <a:lnTo>
                  <a:pt x="4306839" y="6356958"/>
                </a:lnTo>
                <a:lnTo>
                  <a:pt x="0" y="6356958"/>
                </a:lnTo>
                <a:lnTo>
                  <a:pt x="0" y="0"/>
                </a:lnTo>
                <a:close/>
              </a:path>
            </a:pathLst>
          </a:custGeom>
          <a:blipFill>
            <a:blip r:embed="rId2"/>
            <a:stretch>
              <a:fillRect/>
            </a:stretch>
          </a:blipFill>
        </p:spPr>
        <p:txBody>
          <a:bodyPr/>
          <a:lstStyle/>
          <a:p>
            <a:endParaRPr lang="en-US"/>
          </a:p>
        </p:txBody>
      </p:sp>
      <p:sp>
        <p:nvSpPr>
          <p:cNvPr id="15" name="Freeform 15"/>
          <p:cNvSpPr/>
          <p:nvPr/>
        </p:nvSpPr>
        <p:spPr>
          <a:xfrm>
            <a:off x="6553149" y="1965021"/>
            <a:ext cx="4235323" cy="6356958"/>
          </a:xfrm>
          <a:custGeom>
            <a:avLst/>
            <a:gdLst/>
            <a:ahLst/>
            <a:cxnLst/>
            <a:rect l="l" t="t" r="r" b="b"/>
            <a:pathLst>
              <a:path w="4235323" h="6356958">
                <a:moveTo>
                  <a:pt x="0" y="0"/>
                </a:moveTo>
                <a:lnTo>
                  <a:pt x="4235323" y="0"/>
                </a:lnTo>
                <a:lnTo>
                  <a:pt x="4235323" y="6356958"/>
                </a:lnTo>
                <a:lnTo>
                  <a:pt x="0" y="6356958"/>
                </a:lnTo>
                <a:lnTo>
                  <a:pt x="0" y="0"/>
                </a:lnTo>
                <a:close/>
              </a:path>
            </a:pathLst>
          </a:custGeom>
          <a:blipFill>
            <a:blip r:embed="rId3"/>
            <a:stretch>
              <a:fillRect/>
            </a:stretch>
          </a:blipFill>
        </p:spPr>
        <p:txBody>
          <a:bodyPr/>
          <a:lstStyle/>
          <a:p>
            <a:endParaRPr lang="en-US"/>
          </a:p>
        </p:txBody>
      </p:sp>
      <p:sp>
        <p:nvSpPr>
          <p:cNvPr id="16" name="Freeform 16"/>
          <p:cNvSpPr/>
          <p:nvPr/>
        </p:nvSpPr>
        <p:spPr>
          <a:xfrm>
            <a:off x="12194836" y="1965021"/>
            <a:ext cx="4259162" cy="6356958"/>
          </a:xfrm>
          <a:custGeom>
            <a:avLst/>
            <a:gdLst/>
            <a:ahLst/>
            <a:cxnLst/>
            <a:rect l="l" t="t" r="r" b="b"/>
            <a:pathLst>
              <a:path w="4259162" h="6356958">
                <a:moveTo>
                  <a:pt x="0" y="0"/>
                </a:moveTo>
                <a:lnTo>
                  <a:pt x="4259162" y="0"/>
                </a:lnTo>
                <a:lnTo>
                  <a:pt x="4259162" y="6356958"/>
                </a:lnTo>
                <a:lnTo>
                  <a:pt x="0" y="6356958"/>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609349" y="604984"/>
            <a:ext cx="14896509" cy="1179196"/>
          </a:xfrm>
          <a:prstGeom prst="rect">
            <a:avLst/>
          </a:prstGeom>
        </p:spPr>
        <p:txBody>
          <a:bodyPr lIns="0" tIns="0" rIns="0" bIns="0" rtlCol="0" anchor="t">
            <a:spAutoFit/>
          </a:bodyPr>
          <a:lstStyle/>
          <a:p>
            <a:pPr algn="l">
              <a:lnSpc>
                <a:spcPts val="4935"/>
              </a:lnSpc>
            </a:pPr>
            <a:r>
              <a:rPr lang="en-US" sz="4700" b="1">
                <a:solidFill>
                  <a:srgbClr val="17726D"/>
                </a:solidFill>
                <a:latin typeface="Inter Bold"/>
                <a:ea typeface="Inter Bold"/>
                <a:cs typeface="Inter Bold"/>
                <a:sym typeface="Inter Bold"/>
              </a:rPr>
              <a:t>PROBLEMS WE FACED &amp; HOW WE SOLVED THEM</a:t>
            </a:r>
          </a:p>
          <a:p>
            <a:pPr algn="l">
              <a:lnSpc>
                <a:spcPts val="4305"/>
              </a:lnSpc>
            </a:pPr>
            <a:endParaRPr lang="en-US" sz="4700" b="1">
              <a:solidFill>
                <a:srgbClr val="17726D"/>
              </a:solidFill>
              <a:latin typeface="Inter Bold"/>
              <a:ea typeface="Inter Bold"/>
              <a:cs typeface="Inter Bold"/>
              <a:sym typeface="Inter Bold"/>
            </a:endParaRPr>
          </a:p>
        </p:txBody>
      </p:sp>
      <p:sp>
        <p:nvSpPr>
          <p:cNvPr id="18" name="TextBox 18"/>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16468" y="0"/>
            <a:ext cx="3556530" cy="10287000"/>
            <a:chOff x="0" y="0"/>
            <a:chExt cx="936699" cy="2709333"/>
          </a:xfrm>
        </p:grpSpPr>
        <p:sp>
          <p:nvSpPr>
            <p:cNvPr id="3" name="Freeform 3"/>
            <p:cNvSpPr/>
            <p:nvPr/>
          </p:nvSpPr>
          <p:spPr>
            <a:xfrm>
              <a:off x="0" y="0"/>
              <a:ext cx="936699" cy="2709333"/>
            </a:xfrm>
            <a:custGeom>
              <a:avLst/>
              <a:gdLst/>
              <a:ahLst/>
              <a:cxnLst/>
              <a:rect l="l" t="t" r="r" b="b"/>
              <a:pathLst>
                <a:path w="936699" h="2709333">
                  <a:moveTo>
                    <a:pt x="0" y="0"/>
                  </a:moveTo>
                  <a:lnTo>
                    <a:pt x="936699" y="0"/>
                  </a:lnTo>
                  <a:lnTo>
                    <a:pt x="936699"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936699" cy="2756958"/>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flipV="1">
            <a:off x="225521" y="1262055"/>
            <a:ext cx="4351856" cy="0"/>
          </a:xfrm>
          <a:prstGeom prst="line">
            <a:avLst/>
          </a:prstGeom>
          <a:ln w="76200" cap="flat">
            <a:solidFill>
              <a:srgbClr val="EAE4D2"/>
            </a:solidFill>
            <a:prstDash val="solid"/>
            <a:headEnd type="none" w="sm" len="sm"/>
            <a:tailEnd type="none" w="sm" len="sm"/>
          </a:ln>
        </p:spPr>
        <p:txBody>
          <a:bodyPr/>
          <a:lstStyle/>
          <a:p>
            <a:endParaRPr lang="en-US"/>
          </a:p>
        </p:txBody>
      </p:sp>
      <p:sp>
        <p:nvSpPr>
          <p:cNvPr id="6" name="TextBox 6"/>
          <p:cNvSpPr txBox="1"/>
          <p:nvPr/>
        </p:nvSpPr>
        <p:spPr>
          <a:xfrm>
            <a:off x="225521" y="239070"/>
            <a:ext cx="8168199"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INTRODUCTION</a:t>
            </a:r>
          </a:p>
        </p:txBody>
      </p:sp>
      <p:sp>
        <p:nvSpPr>
          <p:cNvPr id="7" name="TextBox 7"/>
          <p:cNvSpPr txBox="1"/>
          <p:nvPr/>
        </p:nvSpPr>
        <p:spPr>
          <a:xfrm>
            <a:off x="396161" y="1486719"/>
            <a:ext cx="15598257" cy="11614277"/>
          </a:xfrm>
          <a:prstGeom prst="rect">
            <a:avLst/>
          </a:prstGeom>
        </p:spPr>
        <p:txBody>
          <a:bodyPr lIns="0" tIns="0" rIns="0" bIns="0" rtlCol="0" anchor="t">
            <a:spAutoFit/>
          </a:bodyPr>
          <a:lstStyle/>
          <a:p>
            <a:pPr algn="just">
              <a:lnSpc>
                <a:spcPts val="5104"/>
              </a:lnSpc>
            </a:pPr>
            <a:r>
              <a:rPr lang="en-US" sz="2900" b="1" spc="116">
                <a:solidFill>
                  <a:srgbClr val="000000"/>
                </a:solidFill>
                <a:latin typeface="Open Sans Bold"/>
                <a:ea typeface="Open Sans Bold"/>
                <a:cs typeface="Open Sans Bold"/>
                <a:sym typeface="Open Sans Bold"/>
              </a:rPr>
              <a:t>What is it?</a:t>
            </a:r>
          </a:p>
          <a:p>
            <a:pPr algn="just">
              <a:lnSpc>
                <a:spcPts val="5104"/>
              </a:lnSpc>
            </a:pPr>
            <a:r>
              <a:rPr lang="en-US" sz="2900" spc="116">
                <a:solidFill>
                  <a:srgbClr val="000000"/>
                </a:solidFill>
                <a:latin typeface="Open Sans"/>
                <a:ea typeface="Open Sans"/>
                <a:cs typeface="Open Sans"/>
                <a:sym typeface="Open Sans"/>
              </a:rPr>
              <a:t>A 4-wheel drive robotic car that is controlled wirelessly and in real-time using hand gestures captured by a standard computer webcam.</a:t>
            </a: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r>
              <a:rPr lang="en-US" sz="2900" b="1" spc="116">
                <a:solidFill>
                  <a:srgbClr val="000000"/>
                </a:solidFill>
                <a:latin typeface="Open Sans Bold"/>
                <a:ea typeface="Open Sans Bold"/>
                <a:cs typeface="Open Sans Bold"/>
                <a:sym typeface="Open Sans Bold"/>
              </a:rPr>
              <a:t>Our Goal</a:t>
            </a:r>
          </a:p>
          <a:p>
            <a:pPr algn="just">
              <a:lnSpc>
                <a:spcPts val="5104"/>
              </a:lnSpc>
            </a:pPr>
            <a:r>
              <a:rPr lang="en-US" sz="2900" spc="116">
                <a:solidFill>
                  <a:srgbClr val="000000"/>
                </a:solidFill>
                <a:latin typeface="Open Sans"/>
                <a:ea typeface="Open Sans"/>
                <a:cs typeface="Open Sans"/>
                <a:sym typeface="Open Sans"/>
              </a:rPr>
              <a:t>To create an intuitive, responsive, and engaging human-machine interface for controlling a physical device, moving beyond traditional joysticks or keyboards.</a:t>
            </a: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r>
              <a:rPr lang="en-US" sz="2900" b="1" spc="116">
                <a:solidFill>
                  <a:srgbClr val="000000"/>
                </a:solidFill>
                <a:latin typeface="Open Sans Bold"/>
                <a:ea typeface="Open Sans Bold"/>
                <a:cs typeface="Open Sans Bold"/>
                <a:sym typeface="Open Sans Bold"/>
              </a:rPr>
              <a:t>Core Technologies Used:</a:t>
            </a:r>
          </a:p>
          <a:p>
            <a:pPr marL="626111" lvl="1" indent="-313055" algn="just">
              <a:lnSpc>
                <a:spcPts val="5104"/>
              </a:lnSpc>
              <a:buFont typeface="Arial"/>
              <a:buChar char="•"/>
            </a:pPr>
            <a:r>
              <a:rPr lang="en-US" sz="2900" spc="116">
                <a:solidFill>
                  <a:srgbClr val="000000"/>
                </a:solidFill>
                <a:latin typeface="Open Sans"/>
                <a:ea typeface="Open Sans"/>
                <a:cs typeface="Open Sans"/>
                <a:sym typeface="Open Sans"/>
              </a:rPr>
              <a:t>Python: For computer vision and hand-tracking logic.</a:t>
            </a:r>
          </a:p>
          <a:p>
            <a:pPr marL="626111" lvl="1" indent="-313055" algn="just">
              <a:lnSpc>
                <a:spcPts val="5104"/>
              </a:lnSpc>
              <a:buFont typeface="Arial"/>
              <a:buChar char="•"/>
            </a:pPr>
            <a:r>
              <a:rPr lang="en-US" sz="2900" spc="116">
                <a:solidFill>
                  <a:srgbClr val="000000"/>
                </a:solidFill>
                <a:latin typeface="Open Sans"/>
                <a:ea typeface="Open Sans"/>
                <a:cs typeface="Open Sans"/>
                <a:sym typeface="Open Sans"/>
              </a:rPr>
              <a:t>Arduino (Uno &amp; Nano): For hardware interfacing and real-world control.</a:t>
            </a:r>
          </a:p>
          <a:p>
            <a:pPr marL="626111" lvl="1" indent="-313055" algn="just">
              <a:lnSpc>
                <a:spcPts val="5104"/>
              </a:lnSpc>
              <a:buFont typeface="Arial"/>
              <a:buChar char="•"/>
            </a:pPr>
            <a:r>
              <a:rPr lang="en-US" sz="2900" spc="116">
                <a:solidFill>
                  <a:srgbClr val="000000"/>
                </a:solidFill>
                <a:latin typeface="Open Sans"/>
                <a:ea typeface="Open Sans"/>
                <a:cs typeface="Open Sans"/>
                <a:sym typeface="Open Sans"/>
              </a:rPr>
              <a:t>nRF24L01 Modules: For creating a low-power wireless communication link.</a:t>
            </a: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endParaRPr lang="en-US" sz="2900" spc="116">
              <a:solidFill>
                <a:srgbClr val="000000"/>
              </a:solidFill>
              <a:latin typeface="Open Sans"/>
              <a:ea typeface="Open Sans"/>
              <a:cs typeface="Open Sans"/>
              <a:sym typeface="Open Sans"/>
            </a:endParaRPr>
          </a:p>
          <a:p>
            <a:pPr algn="just">
              <a:lnSpc>
                <a:spcPts val="5104"/>
              </a:lnSpc>
            </a:pPr>
            <a:endParaRPr lang="en-US" sz="2900" spc="116">
              <a:solidFill>
                <a:srgbClr val="000000"/>
              </a:solidFill>
              <a:latin typeface="Open Sans"/>
              <a:ea typeface="Open Sans"/>
              <a:cs typeface="Open Sans"/>
              <a:sym typeface="Open Sans"/>
            </a:endParaRPr>
          </a:p>
          <a:p>
            <a:pPr marL="0" lvl="0" indent="0" algn="just">
              <a:lnSpc>
                <a:spcPts val="5104"/>
              </a:lnSpc>
            </a:pPr>
            <a:endParaRPr lang="en-US" sz="2900" spc="116">
              <a:solidFill>
                <a:srgbClr val="000000"/>
              </a:solidFill>
              <a:latin typeface="Open Sans"/>
              <a:ea typeface="Open Sans"/>
              <a:cs typeface="Open Sans"/>
              <a:sym typeface="Open Sans"/>
            </a:endParaRPr>
          </a:p>
        </p:txBody>
      </p:sp>
      <p:sp>
        <p:nvSpPr>
          <p:cNvPr id="8" name="TextBox 8"/>
          <p:cNvSpPr txBox="1"/>
          <p:nvPr/>
        </p:nvSpPr>
        <p:spPr>
          <a:xfrm>
            <a:off x="17901673" y="9399905"/>
            <a:ext cx="348020"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5874" y="-96153"/>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400866" y="0"/>
            <a:ext cx="863406" cy="1914819"/>
            <a:chOff x="0" y="0"/>
            <a:chExt cx="227399" cy="504314"/>
          </a:xfrm>
        </p:grpSpPr>
        <p:sp>
          <p:nvSpPr>
            <p:cNvPr id="6" name="Freeform 6"/>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en-US"/>
            </a:p>
          </p:txBody>
        </p:sp>
        <p:sp>
          <p:nvSpPr>
            <p:cNvPr id="7" name="TextBox 7"/>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6096408" y="242229"/>
            <a:ext cx="715180" cy="7151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456230" y="1582412"/>
            <a:ext cx="8056384" cy="5951654"/>
          </a:xfrm>
          <a:custGeom>
            <a:avLst/>
            <a:gdLst/>
            <a:ahLst/>
            <a:cxnLst/>
            <a:rect l="l" t="t" r="r" b="b"/>
            <a:pathLst>
              <a:path w="8056384" h="5951654">
                <a:moveTo>
                  <a:pt x="0" y="0"/>
                </a:moveTo>
                <a:lnTo>
                  <a:pt x="8056384" y="0"/>
                </a:lnTo>
                <a:lnTo>
                  <a:pt x="8056384" y="5951654"/>
                </a:lnTo>
                <a:lnTo>
                  <a:pt x="0" y="5951654"/>
                </a:lnTo>
                <a:lnTo>
                  <a:pt x="0" y="0"/>
                </a:lnTo>
                <a:close/>
              </a:path>
            </a:pathLst>
          </a:custGeom>
          <a:blipFill>
            <a:blip r:embed="rId2"/>
            <a:stretch>
              <a:fillRect/>
            </a:stretch>
          </a:blipFill>
        </p:spPr>
        <p:txBody>
          <a:bodyPr/>
          <a:lstStyle/>
          <a:p>
            <a:endParaRPr lang="en-US"/>
          </a:p>
        </p:txBody>
      </p:sp>
      <p:sp>
        <p:nvSpPr>
          <p:cNvPr id="15" name="Freeform 15"/>
          <p:cNvSpPr/>
          <p:nvPr/>
        </p:nvSpPr>
        <p:spPr>
          <a:xfrm>
            <a:off x="8787333" y="3807728"/>
            <a:ext cx="8024255" cy="5958009"/>
          </a:xfrm>
          <a:custGeom>
            <a:avLst/>
            <a:gdLst/>
            <a:ahLst/>
            <a:cxnLst/>
            <a:rect l="l" t="t" r="r" b="b"/>
            <a:pathLst>
              <a:path w="8024255" h="5958009">
                <a:moveTo>
                  <a:pt x="0" y="0"/>
                </a:moveTo>
                <a:lnTo>
                  <a:pt x="8024255" y="0"/>
                </a:lnTo>
                <a:lnTo>
                  <a:pt x="8024255" y="5958010"/>
                </a:lnTo>
                <a:lnTo>
                  <a:pt x="0" y="5958010"/>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609349" y="604984"/>
            <a:ext cx="14896509" cy="1179196"/>
          </a:xfrm>
          <a:prstGeom prst="rect">
            <a:avLst/>
          </a:prstGeom>
        </p:spPr>
        <p:txBody>
          <a:bodyPr lIns="0" tIns="0" rIns="0" bIns="0" rtlCol="0" anchor="t">
            <a:spAutoFit/>
          </a:bodyPr>
          <a:lstStyle/>
          <a:p>
            <a:pPr algn="l">
              <a:lnSpc>
                <a:spcPts val="4935"/>
              </a:lnSpc>
            </a:pPr>
            <a:r>
              <a:rPr lang="en-US" sz="4700" b="1">
                <a:solidFill>
                  <a:srgbClr val="17726D"/>
                </a:solidFill>
                <a:latin typeface="Inter Bold"/>
                <a:ea typeface="Inter Bold"/>
                <a:cs typeface="Inter Bold"/>
                <a:sym typeface="Inter Bold"/>
              </a:rPr>
              <a:t>PROBLEMS WE FACED &amp; HOW WE SOLVED THEM</a:t>
            </a:r>
          </a:p>
          <a:p>
            <a:pPr algn="l">
              <a:lnSpc>
                <a:spcPts val="4305"/>
              </a:lnSpc>
            </a:pPr>
            <a:endParaRPr lang="en-US" sz="4700" b="1">
              <a:solidFill>
                <a:srgbClr val="17726D"/>
              </a:solidFill>
              <a:latin typeface="Inter Bold"/>
              <a:ea typeface="Inter Bold"/>
              <a:cs typeface="Inter Bold"/>
              <a:sym typeface="Inter Bold"/>
            </a:endParaRPr>
          </a:p>
        </p:txBody>
      </p:sp>
      <p:sp>
        <p:nvSpPr>
          <p:cNvPr id="17" name="TextBox 17"/>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13768" y="4810125"/>
            <a:ext cx="3890763" cy="752476"/>
          </a:xfrm>
          <a:prstGeom prst="rect">
            <a:avLst/>
          </a:prstGeom>
        </p:spPr>
        <p:txBody>
          <a:bodyPr lIns="0" tIns="0" rIns="0" bIns="0" rtlCol="0" anchor="t">
            <a:spAutoFit/>
          </a:bodyPr>
          <a:lstStyle/>
          <a:p>
            <a:pPr algn="l">
              <a:lnSpc>
                <a:spcPts val="5775"/>
              </a:lnSpc>
            </a:pPr>
            <a:r>
              <a:rPr lang="en-US" sz="5500" b="1">
                <a:solidFill>
                  <a:srgbClr val="17726D"/>
                </a:solidFill>
                <a:latin typeface="Inter Bold"/>
                <a:ea typeface="Inter Bold"/>
                <a:cs typeface="Inter Bold"/>
                <a:sym typeface="Inter Bold"/>
              </a:rPr>
              <a:t>LIVE DEMO</a:t>
            </a:r>
          </a:p>
        </p:txBody>
      </p:sp>
      <p:grpSp>
        <p:nvGrpSpPr>
          <p:cNvPr id="3" name="Group 3"/>
          <p:cNvGrpSpPr/>
          <p:nvPr/>
        </p:nvGrpSpPr>
        <p:grpSpPr>
          <a:xfrm>
            <a:off x="13273834" y="0"/>
            <a:ext cx="5014166" cy="10287000"/>
            <a:chOff x="0" y="0"/>
            <a:chExt cx="1320603" cy="2709333"/>
          </a:xfrm>
        </p:grpSpPr>
        <p:sp>
          <p:nvSpPr>
            <p:cNvPr id="4" name="Freeform 4"/>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en-US"/>
            </a:p>
          </p:txBody>
        </p:sp>
        <p:sp>
          <p:nvSpPr>
            <p:cNvPr id="5" name="TextBox 5"/>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6" name="Group 6"/>
          <p:cNvGrpSpPr/>
          <p:nvPr/>
        </p:nvGrpSpPr>
        <p:grpSpPr>
          <a:xfrm>
            <a:off x="10904532" y="457494"/>
            <a:ext cx="9144000" cy="1495425"/>
            <a:chOff x="0" y="0"/>
            <a:chExt cx="2408296" cy="393857"/>
          </a:xfrm>
        </p:grpSpPr>
        <p:sp>
          <p:nvSpPr>
            <p:cNvPr id="7" name="Freeform 7"/>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en-US"/>
            </a:p>
          </p:txBody>
        </p:sp>
        <p:sp>
          <p:nvSpPr>
            <p:cNvPr id="8" name="TextBox 8"/>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61650" y="8036778"/>
            <a:ext cx="3803190" cy="38031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TextBox 12"/>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3834" y="0"/>
            <a:ext cx="5014166" cy="10287000"/>
            <a:chOff x="0" y="0"/>
            <a:chExt cx="1320603" cy="2709333"/>
          </a:xfrm>
        </p:grpSpPr>
        <p:sp>
          <p:nvSpPr>
            <p:cNvPr id="3" name="Freeform 3"/>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en-US"/>
            </a:p>
          </p:txBody>
        </p:sp>
        <p:sp>
          <p:nvSpPr>
            <p:cNvPr id="4" name="TextBox 4"/>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904532" y="457494"/>
            <a:ext cx="9144000" cy="1495425"/>
            <a:chOff x="0" y="0"/>
            <a:chExt cx="2408296" cy="393857"/>
          </a:xfrm>
        </p:grpSpPr>
        <p:sp>
          <p:nvSpPr>
            <p:cNvPr id="6" name="Freeform 6"/>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en-US"/>
            </a:p>
          </p:txBody>
        </p:sp>
        <p:sp>
          <p:nvSpPr>
            <p:cNvPr id="7" name="TextBox 7"/>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61650" y="8036778"/>
            <a:ext cx="3803190" cy="38031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TextBox 11">
            <a:extLst>
              <a:ext uri="{FF2B5EF4-FFF2-40B4-BE49-F238E27FC236}">
                <a16:creationId xmlns:a16="http://schemas.microsoft.com/office/drawing/2014/main" id="{1A042717-4EDF-B8E8-1007-F043243683FD}"/>
              </a:ext>
            </a:extLst>
          </p:cNvPr>
          <p:cNvSpPr txBox="1"/>
          <p:nvPr/>
        </p:nvSpPr>
        <p:spPr>
          <a:xfrm>
            <a:off x="6863881" y="4685760"/>
            <a:ext cx="4048672" cy="646331"/>
          </a:xfrm>
          <a:prstGeom prst="rect">
            <a:avLst/>
          </a:prstGeom>
          <a:noFill/>
        </p:spPr>
        <p:txBody>
          <a:bodyPr wrap="none" rtlCol="0">
            <a:spAutoFit/>
          </a:bodyPr>
          <a:lstStyle/>
          <a:p>
            <a:r>
              <a:rPr lang="en-US" dirty="0"/>
              <a:t>Please reference video in the G</a:t>
            </a:r>
            <a:r>
              <a:rPr lang="en-US"/>
              <a:t>ithub</a:t>
            </a:r>
            <a:r>
              <a:rPr lang="en-US" dirty="0"/>
              <a:t> repo</a:t>
            </a:r>
          </a:p>
          <a:p>
            <a:r>
              <a:rPr lang="en-US" dirty="0"/>
              <a:t>Due to size constraints while uploading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495425"/>
            <a:chOff x="0" y="0"/>
            <a:chExt cx="4816593" cy="393857"/>
          </a:xfrm>
        </p:grpSpPr>
        <p:sp>
          <p:nvSpPr>
            <p:cNvPr id="3" name="Freeform 3"/>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en-US"/>
            </a:p>
          </p:txBody>
        </p:sp>
        <p:sp>
          <p:nvSpPr>
            <p:cNvPr id="4" name="TextBox 4"/>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309148" y="871831"/>
            <a:ext cx="17058999" cy="752476"/>
          </a:xfrm>
          <a:prstGeom prst="rect">
            <a:avLst/>
          </a:prstGeom>
        </p:spPr>
        <p:txBody>
          <a:bodyPr lIns="0" tIns="0" rIns="0" bIns="0" rtlCol="0" anchor="t">
            <a:spAutoFit/>
          </a:bodyPr>
          <a:lstStyle/>
          <a:p>
            <a:pPr algn="l">
              <a:lnSpc>
                <a:spcPts val="5775"/>
              </a:lnSpc>
            </a:pPr>
            <a:r>
              <a:rPr lang="en-US" sz="5500" b="1">
                <a:solidFill>
                  <a:srgbClr val="FFFFFF"/>
                </a:solidFill>
                <a:latin typeface="Inter Bold"/>
                <a:ea typeface="Inter Bold"/>
                <a:cs typeface="Inter Bold"/>
                <a:sym typeface="Inter Bold"/>
              </a:rPr>
              <a:t>CONCLUSION &amp; FUTURE ENHANCEMENTS</a:t>
            </a:r>
          </a:p>
        </p:txBody>
      </p:sp>
      <p:sp>
        <p:nvSpPr>
          <p:cNvPr id="6" name="TextBox 6"/>
          <p:cNvSpPr txBox="1"/>
          <p:nvPr/>
        </p:nvSpPr>
        <p:spPr>
          <a:xfrm>
            <a:off x="680302" y="2221152"/>
            <a:ext cx="17066548" cy="4071775"/>
          </a:xfrm>
          <a:prstGeom prst="rect">
            <a:avLst/>
          </a:prstGeom>
        </p:spPr>
        <p:txBody>
          <a:bodyPr lIns="0" tIns="0" rIns="0" bIns="0" rtlCol="0" anchor="t">
            <a:spAutoFit/>
          </a:bodyPr>
          <a:lstStyle/>
          <a:p>
            <a:pPr algn="just">
              <a:lnSpc>
                <a:spcPts val="4050"/>
              </a:lnSpc>
            </a:pPr>
            <a:r>
              <a:rPr lang="en-US" sz="2700" b="1" spc="108">
                <a:solidFill>
                  <a:srgbClr val="000000"/>
                </a:solidFill>
                <a:latin typeface="Open Sans Bold"/>
                <a:ea typeface="Open Sans Bold"/>
                <a:cs typeface="Open Sans Bold"/>
                <a:sym typeface="Open Sans Bold"/>
              </a:rPr>
              <a:t>Key Achievements:</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Seamless Integration: </a:t>
            </a:r>
            <a:r>
              <a:rPr lang="en-US" sz="2700" spc="108">
                <a:solidFill>
                  <a:srgbClr val="000000"/>
                </a:solidFill>
                <a:latin typeface="Open Sans"/>
                <a:ea typeface="Open Sans"/>
                <a:cs typeface="Open Sans"/>
                <a:sym typeface="Open Sans"/>
              </a:rPr>
              <a:t>We effectively merged Python-based computer vision with low-level Arduino hardware control.</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Reliable Communication: </a:t>
            </a:r>
            <a:r>
              <a:rPr lang="en-US" sz="2700" spc="108">
                <a:solidFill>
                  <a:srgbClr val="000000"/>
                </a:solidFill>
                <a:latin typeface="Open Sans"/>
                <a:ea typeface="Open Sans"/>
                <a:cs typeface="Open Sans"/>
                <a:sym typeface="Open Sans"/>
              </a:rPr>
              <a:t>We engineered a robust communication system with safety features like timeouts and transmission retries.</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Intuitive Control: </a:t>
            </a:r>
            <a:r>
              <a:rPr lang="en-US" sz="2700" spc="108">
                <a:solidFill>
                  <a:srgbClr val="000000"/>
                </a:solidFill>
                <a:latin typeface="Open Sans"/>
                <a:ea typeface="Open Sans"/>
                <a:cs typeface="Open Sans"/>
                <a:sym typeface="Open Sans"/>
              </a:rPr>
              <a:t>The final system is highly responsive and provides an engaging user experience.</a:t>
            </a:r>
          </a:p>
          <a:p>
            <a:pPr marL="0" lvl="0" indent="0" algn="just">
              <a:lnSpc>
                <a:spcPts val="3837"/>
              </a:lnSpc>
            </a:pPr>
            <a:endParaRPr lang="en-US" sz="2700" spc="108">
              <a:solidFill>
                <a:srgbClr val="000000"/>
              </a:solidFill>
              <a:latin typeface="Open Sans"/>
              <a:ea typeface="Open Sans"/>
              <a:cs typeface="Open Sans"/>
              <a:sym typeface="Open Sans"/>
            </a:endParaRPr>
          </a:p>
        </p:txBody>
      </p:sp>
      <p:grpSp>
        <p:nvGrpSpPr>
          <p:cNvPr id="7" name="Group 7"/>
          <p:cNvGrpSpPr/>
          <p:nvPr/>
        </p:nvGrpSpPr>
        <p:grpSpPr>
          <a:xfrm>
            <a:off x="15357705" y="7637029"/>
            <a:ext cx="4136867" cy="41368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680302" y="6207202"/>
            <a:ext cx="17066548" cy="4502614"/>
          </a:xfrm>
          <a:prstGeom prst="rect">
            <a:avLst/>
          </a:prstGeom>
        </p:spPr>
        <p:txBody>
          <a:bodyPr lIns="0" tIns="0" rIns="0" bIns="0" rtlCol="0" anchor="t">
            <a:spAutoFit/>
          </a:bodyPr>
          <a:lstStyle/>
          <a:p>
            <a:pPr algn="just">
              <a:lnSpc>
                <a:spcPts val="4050"/>
              </a:lnSpc>
            </a:pPr>
            <a:r>
              <a:rPr lang="en-US" sz="2700" b="1" spc="108">
                <a:solidFill>
                  <a:srgbClr val="000000"/>
                </a:solidFill>
                <a:latin typeface="Open Sans Bold"/>
                <a:ea typeface="Open Sans Bold"/>
                <a:cs typeface="Open Sans Bold"/>
                <a:sym typeface="Open Sans Bold"/>
              </a:rPr>
              <a:t>Future Improvements:</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Install FPV Cameras: </a:t>
            </a:r>
            <a:r>
              <a:rPr lang="en-US" sz="2700" spc="108">
                <a:solidFill>
                  <a:srgbClr val="000000"/>
                </a:solidFill>
                <a:latin typeface="Open Sans"/>
                <a:ea typeface="Open Sans"/>
                <a:cs typeface="Open Sans"/>
                <a:sym typeface="Open Sans"/>
              </a:rPr>
              <a:t>provides the player with first-person POV and adds vehicle safety measures </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Expand Gesture Vocabulary:</a:t>
            </a:r>
            <a:r>
              <a:rPr lang="en-US" sz="2700" spc="108">
                <a:solidFill>
                  <a:srgbClr val="000000"/>
                </a:solidFill>
                <a:latin typeface="Open Sans"/>
                <a:ea typeface="Open Sans"/>
                <a:cs typeface="Open Sans"/>
                <a:sym typeface="Open Sans"/>
              </a:rPr>
              <a:t> Add more gestures for actions like going in reverse, spinning in place, or activating lights.</a:t>
            </a:r>
          </a:p>
          <a:p>
            <a:pPr marL="582930" lvl="1" indent="-291465" algn="just">
              <a:lnSpc>
                <a:spcPts val="4050"/>
              </a:lnSpc>
              <a:buFont typeface="Arial"/>
              <a:buChar char="•"/>
            </a:pPr>
            <a:r>
              <a:rPr lang="en-US" sz="2700" b="1" spc="108">
                <a:solidFill>
                  <a:srgbClr val="000000"/>
                </a:solidFill>
                <a:latin typeface="Open Sans Bold"/>
                <a:ea typeface="Open Sans Bold"/>
                <a:cs typeface="Open Sans Bold"/>
                <a:sym typeface="Open Sans Bold"/>
              </a:rPr>
              <a:t>Incorporate Sensor Feedback: </a:t>
            </a:r>
            <a:r>
              <a:rPr lang="en-US" sz="2700" spc="108">
                <a:solidFill>
                  <a:srgbClr val="000000"/>
                </a:solidFill>
                <a:latin typeface="Open Sans"/>
                <a:ea typeface="Open Sans"/>
                <a:cs typeface="Open Sans"/>
                <a:sym typeface="Open Sans"/>
              </a:rPr>
              <a:t>Add sensors to the car (like ultrasonic or infrared) to detect obstacles and prevent collisions.</a:t>
            </a:r>
          </a:p>
          <a:p>
            <a:pPr algn="just">
              <a:lnSpc>
                <a:spcPts val="3663"/>
              </a:lnSpc>
            </a:pPr>
            <a:endParaRPr lang="en-US" sz="2700" spc="108">
              <a:solidFill>
                <a:srgbClr val="000000"/>
              </a:solidFill>
              <a:latin typeface="Open Sans"/>
              <a:ea typeface="Open Sans"/>
              <a:cs typeface="Open Sans"/>
              <a:sym typeface="Open Sans"/>
            </a:endParaRPr>
          </a:p>
          <a:p>
            <a:pPr marL="0" lvl="0" indent="0" algn="just">
              <a:lnSpc>
                <a:spcPts val="3663"/>
              </a:lnSpc>
            </a:pPr>
            <a:endParaRPr lang="en-US" sz="2700" spc="108">
              <a:solidFill>
                <a:srgbClr val="000000"/>
              </a:solidFill>
              <a:latin typeface="Open Sans"/>
              <a:ea typeface="Open Sans"/>
              <a:cs typeface="Open Sans"/>
              <a:sym typeface="Open Sans"/>
            </a:endParaRPr>
          </a:p>
        </p:txBody>
      </p:sp>
      <p:sp>
        <p:nvSpPr>
          <p:cNvPr id="11" name="TextBox 11"/>
          <p:cNvSpPr txBox="1"/>
          <p:nvPr/>
        </p:nvSpPr>
        <p:spPr>
          <a:xfrm>
            <a:off x="17400866" y="9399905"/>
            <a:ext cx="887134" cy="887095"/>
          </a:xfrm>
          <a:prstGeom prst="rect">
            <a:avLst/>
          </a:prstGeom>
        </p:spPr>
        <p:txBody>
          <a:bodyPr lIns="0" tIns="0" rIns="0" bIns="0" rtlCol="0" anchor="t">
            <a:spAutoFit/>
          </a:bodyPr>
          <a:lstStyle/>
          <a:p>
            <a:pPr algn="ctr">
              <a:lnSpc>
                <a:spcPts val="7279"/>
              </a:lnSpc>
            </a:pPr>
            <a:r>
              <a:rPr lang="en-US" sz="5199" b="1">
                <a:solidFill>
                  <a:srgbClr val="17726D"/>
                </a:solidFill>
                <a:latin typeface="Canva Sans Bold"/>
                <a:ea typeface="Canva Sans Bold"/>
                <a:cs typeface="Canva Sans Bold"/>
                <a:sym typeface="Canva Sans Bold"/>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425" y="1864278"/>
            <a:ext cx="10109353" cy="6558443"/>
          </a:xfrm>
          <a:custGeom>
            <a:avLst/>
            <a:gdLst/>
            <a:ahLst/>
            <a:cxnLst/>
            <a:rect l="l" t="t" r="r" b="b"/>
            <a:pathLst>
              <a:path w="10109353" h="6558443">
                <a:moveTo>
                  <a:pt x="0" y="0"/>
                </a:moveTo>
                <a:lnTo>
                  <a:pt x="10109353" y="0"/>
                </a:lnTo>
                <a:lnTo>
                  <a:pt x="10109353" y="6558444"/>
                </a:lnTo>
                <a:lnTo>
                  <a:pt x="0" y="655844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248223" y="527094"/>
            <a:ext cx="13736819" cy="1261109"/>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SYSTEM ARCHITECTURE</a:t>
            </a:r>
          </a:p>
          <a:p>
            <a:pPr algn="l">
              <a:lnSpc>
                <a:spcPts val="4934"/>
              </a:lnSpc>
            </a:pPr>
            <a:endParaRPr lang="en-US" sz="4699" b="1">
              <a:solidFill>
                <a:srgbClr val="17726D"/>
              </a:solidFill>
              <a:latin typeface="Inter Bold"/>
              <a:ea typeface="Inter Bold"/>
              <a:cs typeface="Inter Bold"/>
              <a:sym typeface="Inter Bold"/>
            </a:endParaRPr>
          </a:p>
        </p:txBody>
      </p:sp>
      <p:sp>
        <p:nvSpPr>
          <p:cNvPr id="6" name="TextBox 6"/>
          <p:cNvSpPr txBox="1"/>
          <p:nvPr/>
        </p:nvSpPr>
        <p:spPr>
          <a:xfrm>
            <a:off x="248223" y="1457485"/>
            <a:ext cx="14037356" cy="8365992"/>
          </a:xfrm>
          <a:prstGeom prst="rect">
            <a:avLst/>
          </a:prstGeom>
        </p:spPr>
        <p:txBody>
          <a:bodyPr lIns="0" tIns="0" rIns="0" bIns="0" rtlCol="0" anchor="t">
            <a:spAutoFit/>
          </a:bodyPr>
          <a:lstStyle/>
          <a:p>
            <a:pPr marL="626901" lvl="1" indent="-313450" algn="just">
              <a:lnSpc>
                <a:spcPts val="5110"/>
              </a:lnSpc>
              <a:buAutoNum type="arabicPeriod"/>
            </a:pPr>
            <a:r>
              <a:rPr lang="en-US" sz="2903" b="1" spc="116">
                <a:solidFill>
                  <a:srgbClr val="000000"/>
                </a:solidFill>
                <a:latin typeface="Open Sans Bold"/>
                <a:ea typeface="Open Sans Bold"/>
                <a:cs typeface="Open Sans Bold"/>
                <a:sym typeface="Open Sans Bold"/>
              </a:rPr>
              <a:t>Computer Vision Subsystem: </a:t>
            </a:r>
            <a:r>
              <a:rPr lang="en-US" sz="2903" spc="116">
                <a:solidFill>
                  <a:srgbClr val="000000"/>
                </a:solidFill>
                <a:latin typeface="Open Sans"/>
                <a:ea typeface="Open Sans"/>
                <a:cs typeface="Open Sans"/>
                <a:sym typeface="Open Sans"/>
              </a:rPr>
              <a:t>Processes real-time video input from webcam to determine control commands based on analysis of hand positions, orientations and finger gestures.  </a:t>
            </a:r>
          </a:p>
          <a:p>
            <a:pPr marL="626901" lvl="1" indent="-313450" algn="just">
              <a:lnSpc>
                <a:spcPts val="5110"/>
              </a:lnSpc>
              <a:buAutoNum type="arabicPeriod"/>
            </a:pPr>
            <a:r>
              <a:rPr lang="en-US" sz="2903" b="1" spc="116">
                <a:solidFill>
                  <a:srgbClr val="000000"/>
                </a:solidFill>
                <a:latin typeface="Open Sans Bold"/>
                <a:ea typeface="Open Sans Bold"/>
                <a:cs typeface="Open Sans Bold"/>
                <a:sym typeface="Open Sans Bold"/>
              </a:rPr>
              <a:t>Arduino Uno Server: </a:t>
            </a:r>
            <a:r>
              <a:rPr lang="en-US" sz="2903" spc="116">
                <a:solidFill>
                  <a:srgbClr val="000000"/>
                </a:solidFill>
                <a:latin typeface="Open Sans"/>
                <a:ea typeface="Open Sans"/>
                <a:cs typeface="Open Sans"/>
                <a:sym typeface="Open Sans"/>
              </a:rPr>
              <a:t>Acts as a central communication hub and processes the incoming commands that are transmitted via serial communication, then it distributes these commands to the cars wirelessly using nRF24L01 radio frequency modules. </a:t>
            </a:r>
          </a:p>
          <a:p>
            <a:pPr marL="626901" lvl="1" indent="-313450" algn="just">
              <a:lnSpc>
                <a:spcPts val="5110"/>
              </a:lnSpc>
              <a:buAutoNum type="arabicPeriod"/>
            </a:pPr>
            <a:r>
              <a:rPr lang="en-US" sz="2903" b="1" spc="116">
                <a:solidFill>
                  <a:srgbClr val="000000"/>
                </a:solidFill>
                <a:latin typeface="Open Sans Bold"/>
                <a:ea typeface="Open Sans Bold"/>
                <a:cs typeface="Open Sans Bold"/>
                <a:sym typeface="Open Sans Bold"/>
              </a:rPr>
              <a:t>Arduino Nano-Based Car: </a:t>
            </a:r>
            <a:r>
              <a:rPr lang="en-US" sz="2903" spc="116">
                <a:solidFill>
                  <a:srgbClr val="000000"/>
                </a:solidFill>
                <a:latin typeface="Open Sans"/>
                <a:ea typeface="Open Sans"/>
                <a:cs typeface="Open Sans"/>
                <a:sym typeface="Open Sans"/>
              </a:rPr>
              <a:t>Translates received commands, which tells the car to perform the following actions: acceleration, decceleration and steering. </a:t>
            </a:r>
          </a:p>
          <a:p>
            <a:pPr algn="just">
              <a:lnSpc>
                <a:spcPts val="5110"/>
              </a:lnSpc>
            </a:pPr>
            <a:endParaRPr lang="en-US" sz="2903" spc="116">
              <a:solidFill>
                <a:srgbClr val="000000"/>
              </a:solidFill>
              <a:latin typeface="Open Sans"/>
              <a:ea typeface="Open Sans"/>
              <a:cs typeface="Open Sans"/>
              <a:sym typeface="Open Sans"/>
            </a:endParaRPr>
          </a:p>
          <a:p>
            <a:pPr algn="just">
              <a:lnSpc>
                <a:spcPts val="5110"/>
              </a:lnSpc>
            </a:pPr>
            <a:endParaRPr lang="en-US" sz="2903" spc="116">
              <a:solidFill>
                <a:srgbClr val="000000"/>
              </a:solidFill>
              <a:latin typeface="Open Sans"/>
              <a:ea typeface="Open Sans"/>
              <a:cs typeface="Open Sans"/>
              <a:sym typeface="Open Sans"/>
            </a:endParaRPr>
          </a:p>
          <a:p>
            <a:pPr marL="0" lvl="0" indent="0" algn="just">
              <a:lnSpc>
                <a:spcPts val="5110"/>
              </a:lnSpc>
            </a:pPr>
            <a:endParaRPr lang="en-US" sz="2903" spc="116">
              <a:solidFill>
                <a:srgbClr val="000000"/>
              </a:solidFill>
              <a:latin typeface="Open Sans"/>
              <a:ea typeface="Open Sans"/>
              <a:cs typeface="Open Sans"/>
              <a:sym typeface="Open Sans"/>
            </a:endParaRPr>
          </a:p>
        </p:txBody>
      </p:sp>
      <p:sp>
        <p:nvSpPr>
          <p:cNvPr id="7" name="TextBox 7"/>
          <p:cNvSpPr txBox="1"/>
          <p:nvPr/>
        </p:nvSpPr>
        <p:spPr>
          <a:xfrm>
            <a:off x="1028700" y="8558566"/>
            <a:ext cx="13256878" cy="1090295"/>
          </a:xfrm>
          <a:prstGeom prst="rect">
            <a:avLst/>
          </a:prstGeom>
        </p:spPr>
        <p:txBody>
          <a:bodyPr lIns="0" tIns="0" rIns="0" bIns="0" rtlCol="0" anchor="t">
            <a:spAutoFit/>
          </a:bodyPr>
          <a:lstStyle/>
          <a:p>
            <a:pPr algn="just">
              <a:lnSpc>
                <a:spcPts val="4495"/>
              </a:lnSpc>
              <a:spcBef>
                <a:spcPct val="0"/>
              </a:spcBef>
            </a:pPr>
            <a:r>
              <a:rPr lang="en-US" sz="2900">
                <a:solidFill>
                  <a:srgbClr val="000000"/>
                </a:solidFill>
                <a:latin typeface="Open Sans"/>
                <a:ea typeface="Open Sans"/>
                <a:cs typeface="Open Sans"/>
                <a:sym typeface="Open Sans"/>
              </a:rPr>
              <a:t>This architecture allows low-latency communcation while maintaining flexibility to support mulitple vehicles simultaneously.</a:t>
            </a:r>
          </a:p>
        </p:txBody>
      </p:sp>
      <p:sp>
        <p:nvSpPr>
          <p:cNvPr id="8" name="TextBox 8"/>
          <p:cNvSpPr txBox="1"/>
          <p:nvPr/>
        </p:nvSpPr>
        <p:spPr>
          <a:xfrm>
            <a:off x="17870240" y="9399905"/>
            <a:ext cx="410885"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866642" y="0"/>
            <a:ext cx="672130" cy="814748"/>
            <a:chOff x="0" y="0"/>
            <a:chExt cx="177022" cy="214584"/>
          </a:xfrm>
        </p:grpSpPr>
        <p:sp>
          <p:nvSpPr>
            <p:cNvPr id="6" name="Freeform 6"/>
            <p:cNvSpPr/>
            <p:nvPr/>
          </p:nvSpPr>
          <p:spPr>
            <a:xfrm>
              <a:off x="0" y="0"/>
              <a:ext cx="177022" cy="214584"/>
            </a:xfrm>
            <a:custGeom>
              <a:avLst/>
              <a:gdLst/>
              <a:ahLst/>
              <a:cxnLst/>
              <a:rect l="l" t="t" r="r" b="b"/>
              <a:pathLst>
                <a:path w="177022" h="214584">
                  <a:moveTo>
                    <a:pt x="0" y="0"/>
                  </a:moveTo>
                  <a:lnTo>
                    <a:pt x="177022" y="0"/>
                  </a:lnTo>
                  <a:lnTo>
                    <a:pt x="177022" y="214584"/>
                  </a:lnTo>
                  <a:lnTo>
                    <a:pt x="0" y="214584"/>
                  </a:lnTo>
                  <a:close/>
                </a:path>
              </a:pathLst>
            </a:custGeom>
            <a:solidFill>
              <a:srgbClr val="EAE4D2"/>
            </a:solidFill>
          </p:spPr>
          <p:txBody>
            <a:bodyPr/>
            <a:lstStyle/>
            <a:p>
              <a:endParaRPr lang="en-US"/>
            </a:p>
          </p:txBody>
        </p:sp>
        <p:sp>
          <p:nvSpPr>
            <p:cNvPr id="7" name="TextBox 7"/>
            <p:cNvSpPr txBox="1"/>
            <p:nvPr/>
          </p:nvSpPr>
          <p:spPr>
            <a:xfrm>
              <a:off x="0" y="-47625"/>
              <a:ext cx="177022" cy="26220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7616510" y="3768838"/>
            <a:ext cx="7250752" cy="5599441"/>
          </a:xfrm>
          <a:custGeom>
            <a:avLst/>
            <a:gdLst/>
            <a:ahLst/>
            <a:cxnLst/>
            <a:rect l="l" t="t" r="r" b="b"/>
            <a:pathLst>
              <a:path w="7250752" h="5599441">
                <a:moveTo>
                  <a:pt x="0" y="0"/>
                </a:moveTo>
                <a:lnTo>
                  <a:pt x="7250752" y="0"/>
                </a:lnTo>
                <a:lnTo>
                  <a:pt x="7250752" y="5599441"/>
                </a:lnTo>
                <a:lnTo>
                  <a:pt x="0" y="5599441"/>
                </a:lnTo>
                <a:lnTo>
                  <a:pt x="0" y="0"/>
                </a:lnTo>
                <a:close/>
              </a:path>
            </a:pathLst>
          </a:custGeom>
          <a:blipFill>
            <a:blip r:embed="rId2"/>
            <a:stretch>
              <a:fillRect l="-6896" t="-8697" r="-5027"/>
            </a:stretch>
          </a:blipFill>
        </p:spPr>
        <p:txBody>
          <a:bodyPr/>
          <a:lstStyle/>
          <a:p>
            <a:endParaRPr lang="en-US"/>
          </a:p>
        </p:txBody>
      </p:sp>
      <p:sp>
        <p:nvSpPr>
          <p:cNvPr id="9" name="Freeform 9"/>
          <p:cNvSpPr/>
          <p:nvPr/>
        </p:nvSpPr>
        <p:spPr>
          <a:xfrm>
            <a:off x="433664" y="3805404"/>
            <a:ext cx="6478381" cy="5526310"/>
          </a:xfrm>
          <a:custGeom>
            <a:avLst/>
            <a:gdLst/>
            <a:ahLst/>
            <a:cxnLst/>
            <a:rect l="l" t="t" r="r" b="b"/>
            <a:pathLst>
              <a:path w="6478381" h="5526310">
                <a:moveTo>
                  <a:pt x="0" y="0"/>
                </a:moveTo>
                <a:lnTo>
                  <a:pt x="6478381" y="0"/>
                </a:lnTo>
                <a:lnTo>
                  <a:pt x="6478381" y="5526309"/>
                </a:lnTo>
                <a:lnTo>
                  <a:pt x="0" y="5526309"/>
                </a:lnTo>
                <a:lnTo>
                  <a:pt x="0" y="0"/>
                </a:lnTo>
                <a:close/>
              </a:path>
            </a:pathLst>
          </a:custGeom>
          <a:blipFill>
            <a:blip r:embed="rId3"/>
            <a:stretch>
              <a:fillRect t="-7505" r="-22275"/>
            </a:stretch>
          </a:blipFill>
        </p:spPr>
        <p:txBody>
          <a:bodyPr/>
          <a:lstStyle/>
          <a:p>
            <a:endParaRPr lang="en-US"/>
          </a:p>
        </p:txBody>
      </p:sp>
      <p:sp>
        <p:nvSpPr>
          <p:cNvPr id="10" name="TextBox 10"/>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BUILD PROCESS</a:t>
            </a:r>
          </a:p>
        </p:txBody>
      </p:sp>
      <p:sp>
        <p:nvSpPr>
          <p:cNvPr id="11" name="TextBox 11"/>
          <p:cNvSpPr txBox="1"/>
          <p:nvPr/>
        </p:nvSpPr>
        <p:spPr>
          <a:xfrm>
            <a:off x="248223" y="1457485"/>
            <a:ext cx="14037356" cy="593592"/>
          </a:xfrm>
          <a:prstGeom prst="rect">
            <a:avLst/>
          </a:prstGeom>
        </p:spPr>
        <p:txBody>
          <a:bodyPr lIns="0" tIns="0" rIns="0" bIns="0" rtlCol="0" anchor="t">
            <a:spAutoFit/>
          </a:bodyPr>
          <a:lstStyle/>
          <a:p>
            <a:pPr marL="626901" lvl="1" indent="-313450" algn="just">
              <a:lnSpc>
                <a:spcPts val="5110"/>
              </a:lnSpc>
              <a:buFont typeface="Arial"/>
              <a:buChar char="•"/>
            </a:pPr>
            <a:r>
              <a:rPr lang="en-US" sz="2903" b="1" spc="116">
                <a:solidFill>
                  <a:srgbClr val="000000"/>
                </a:solidFill>
                <a:latin typeface="Open Sans Bold"/>
                <a:ea typeface="Open Sans Bold"/>
                <a:cs typeface="Open Sans Bold"/>
                <a:sym typeface="Open Sans Bold"/>
              </a:rPr>
              <a:t>Assembling The Chassis</a:t>
            </a:r>
          </a:p>
        </p:txBody>
      </p:sp>
      <p:sp>
        <p:nvSpPr>
          <p:cNvPr id="12" name="TextBox 12"/>
          <p:cNvSpPr txBox="1"/>
          <p:nvPr/>
        </p:nvSpPr>
        <p:spPr>
          <a:xfrm>
            <a:off x="433664" y="2230737"/>
            <a:ext cx="14433598" cy="1241292"/>
          </a:xfrm>
          <a:prstGeom prst="rect">
            <a:avLst/>
          </a:prstGeom>
        </p:spPr>
        <p:txBody>
          <a:bodyPr lIns="0" tIns="0" rIns="0" bIns="0" rtlCol="0" anchor="t">
            <a:spAutoFit/>
          </a:bodyPr>
          <a:lstStyle/>
          <a:p>
            <a:pPr algn="just">
              <a:lnSpc>
                <a:spcPts val="5110"/>
              </a:lnSpc>
            </a:pPr>
            <a:r>
              <a:rPr lang="en-US" sz="2903" spc="116">
                <a:solidFill>
                  <a:srgbClr val="000000"/>
                </a:solidFill>
                <a:latin typeface="Open Sans"/>
                <a:ea typeface="Open Sans"/>
                <a:cs typeface="Open Sans"/>
                <a:sym typeface="Open Sans"/>
              </a:rPr>
              <a:t>First, we attached the motors and wheels to the chassis. With the frame built, we secured the Arduino and motor driver board. </a:t>
            </a:r>
          </a:p>
        </p:txBody>
      </p:sp>
      <p:sp>
        <p:nvSpPr>
          <p:cNvPr id="13" name="TextBox 13"/>
          <p:cNvSpPr txBox="1"/>
          <p:nvPr/>
        </p:nvSpPr>
        <p:spPr>
          <a:xfrm>
            <a:off x="17877027" y="9399905"/>
            <a:ext cx="397312"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866642" y="0"/>
            <a:ext cx="672130" cy="814748"/>
            <a:chOff x="0" y="0"/>
            <a:chExt cx="177022" cy="214584"/>
          </a:xfrm>
        </p:grpSpPr>
        <p:sp>
          <p:nvSpPr>
            <p:cNvPr id="6" name="Freeform 6"/>
            <p:cNvSpPr/>
            <p:nvPr/>
          </p:nvSpPr>
          <p:spPr>
            <a:xfrm>
              <a:off x="0" y="0"/>
              <a:ext cx="177022" cy="214584"/>
            </a:xfrm>
            <a:custGeom>
              <a:avLst/>
              <a:gdLst/>
              <a:ahLst/>
              <a:cxnLst/>
              <a:rect l="l" t="t" r="r" b="b"/>
              <a:pathLst>
                <a:path w="177022" h="214584">
                  <a:moveTo>
                    <a:pt x="0" y="0"/>
                  </a:moveTo>
                  <a:lnTo>
                    <a:pt x="177022" y="0"/>
                  </a:lnTo>
                  <a:lnTo>
                    <a:pt x="177022" y="214584"/>
                  </a:lnTo>
                  <a:lnTo>
                    <a:pt x="0" y="214584"/>
                  </a:lnTo>
                  <a:close/>
                </a:path>
              </a:pathLst>
            </a:custGeom>
            <a:solidFill>
              <a:srgbClr val="EAE4D2"/>
            </a:solidFill>
          </p:spPr>
          <p:txBody>
            <a:bodyPr/>
            <a:lstStyle/>
            <a:p>
              <a:endParaRPr lang="en-US"/>
            </a:p>
          </p:txBody>
        </p:sp>
        <p:sp>
          <p:nvSpPr>
            <p:cNvPr id="7" name="TextBox 7"/>
            <p:cNvSpPr txBox="1"/>
            <p:nvPr/>
          </p:nvSpPr>
          <p:spPr>
            <a:xfrm>
              <a:off x="0" y="-47625"/>
              <a:ext cx="177022" cy="26220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9444077" y="4353047"/>
            <a:ext cx="4787697" cy="5296367"/>
          </a:xfrm>
          <a:custGeom>
            <a:avLst/>
            <a:gdLst/>
            <a:ahLst/>
            <a:cxnLst/>
            <a:rect l="l" t="t" r="r" b="b"/>
            <a:pathLst>
              <a:path w="4787697" h="5296367">
                <a:moveTo>
                  <a:pt x="0" y="0"/>
                </a:moveTo>
                <a:lnTo>
                  <a:pt x="4787696" y="0"/>
                </a:lnTo>
                <a:lnTo>
                  <a:pt x="4787696" y="5296368"/>
                </a:lnTo>
                <a:lnTo>
                  <a:pt x="0" y="5296368"/>
                </a:lnTo>
                <a:lnTo>
                  <a:pt x="0" y="0"/>
                </a:lnTo>
                <a:close/>
              </a:path>
            </a:pathLst>
          </a:custGeom>
          <a:blipFill>
            <a:blip r:embed="rId2"/>
            <a:stretch>
              <a:fillRect t="-9038" b="-11489"/>
            </a:stretch>
          </a:blipFill>
        </p:spPr>
        <p:txBody>
          <a:bodyPr/>
          <a:lstStyle/>
          <a:p>
            <a:endParaRPr lang="en-US"/>
          </a:p>
        </p:txBody>
      </p:sp>
      <p:sp>
        <p:nvSpPr>
          <p:cNvPr id="9" name="Freeform 9"/>
          <p:cNvSpPr/>
          <p:nvPr/>
        </p:nvSpPr>
        <p:spPr>
          <a:xfrm>
            <a:off x="1028700" y="4211150"/>
            <a:ext cx="7397991" cy="5580162"/>
          </a:xfrm>
          <a:custGeom>
            <a:avLst/>
            <a:gdLst/>
            <a:ahLst/>
            <a:cxnLst/>
            <a:rect l="l" t="t" r="r" b="b"/>
            <a:pathLst>
              <a:path w="7397991" h="5580162">
                <a:moveTo>
                  <a:pt x="0" y="0"/>
                </a:moveTo>
                <a:lnTo>
                  <a:pt x="7397991" y="0"/>
                </a:lnTo>
                <a:lnTo>
                  <a:pt x="7397991" y="5580162"/>
                </a:lnTo>
                <a:lnTo>
                  <a:pt x="0" y="5580162"/>
                </a:lnTo>
                <a:lnTo>
                  <a:pt x="0" y="0"/>
                </a:lnTo>
                <a:close/>
              </a:path>
            </a:pathLst>
          </a:custGeom>
          <a:blipFill>
            <a:blip r:embed="rId3"/>
            <a:stretch>
              <a:fillRect r="-570"/>
            </a:stretch>
          </a:blipFill>
        </p:spPr>
        <p:txBody>
          <a:bodyPr/>
          <a:lstStyle/>
          <a:p>
            <a:endParaRPr lang="en-US"/>
          </a:p>
        </p:txBody>
      </p:sp>
      <p:sp>
        <p:nvSpPr>
          <p:cNvPr id="10" name="TextBox 10"/>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BUILD PROCESS</a:t>
            </a:r>
          </a:p>
        </p:txBody>
      </p:sp>
      <p:sp>
        <p:nvSpPr>
          <p:cNvPr id="11" name="TextBox 11"/>
          <p:cNvSpPr txBox="1"/>
          <p:nvPr/>
        </p:nvSpPr>
        <p:spPr>
          <a:xfrm>
            <a:off x="248223" y="1457485"/>
            <a:ext cx="14037356" cy="593592"/>
          </a:xfrm>
          <a:prstGeom prst="rect">
            <a:avLst/>
          </a:prstGeom>
        </p:spPr>
        <p:txBody>
          <a:bodyPr lIns="0" tIns="0" rIns="0" bIns="0" rtlCol="0" anchor="t">
            <a:spAutoFit/>
          </a:bodyPr>
          <a:lstStyle/>
          <a:p>
            <a:pPr marL="626901" lvl="1" indent="-313450" algn="just">
              <a:lnSpc>
                <a:spcPts val="5110"/>
              </a:lnSpc>
              <a:buFont typeface="Arial"/>
              <a:buChar char="•"/>
            </a:pPr>
            <a:r>
              <a:rPr lang="en-US" sz="2903" b="1" spc="116">
                <a:solidFill>
                  <a:srgbClr val="000000"/>
                </a:solidFill>
                <a:latin typeface="Open Sans Bold"/>
                <a:ea typeface="Open Sans Bold"/>
                <a:cs typeface="Open Sans Bold"/>
                <a:sym typeface="Open Sans Bold"/>
              </a:rPr>
              <a:t>Initial Wiring</a:t>
            </a:r>
          </a:p>
        </p:txBody>
      </p:sp>
      <p:sp>
        <p:nvSpPr>
          <p:cNvPr id="12" name="TextBox 12"/>
          <p:cNvSpPr txBox="1"/>
          <p:nvPr/>
        </p:nvSpPr>
        <p:spPr>
          <a:xfrm>
            <a:off x="589174" y="2100762"/>
            <a:ext cx="14229544" cy="1898777"/>
          </a:xfrm>
          <a:prstGeom prst="rect">
            <a:avLst/>
          </a:prstGeom>
        </p:spPr>
        <p:txBody>
          <a:bodyPr lIns="0" tIns="0" rIns="0" bIns="0" rtlCol="0" anchor="t">
            <a:spAutoFit/>
          </a:bodyPr>
          <a:lstStyle/>
          <a:p>
            <a:pPr algn="just">
              <a:lnSpc>
                <a:spcPts val="5104"/>
              </a:lnSpc>
            </a:pPr>
            <a:r>
              <a:rPr lang="en-US" sz="2900" spc="116">
                <a:solidFill>
                  <a:srgbClr val="000000"/>
                </a:solidFill>
                <a:latin typeface="Open Sans"/>
                <a:ea typeface="Open Sans"/>
                <a:cs typeface="Open Sans"/>
                <a:sym typeface="Open Sans"/>
              </a:rPr>
              <a:t>We assembled the chassis with standard AA batteries and we loaded a simple test code directly onto Arduino to see if the car would move. It didn’t work, so we confirmed that there was a hardware problem.</a:t>
            </a:r>
          </a:p>
        </p:txBody>
      </p:sp>
      <p:sp>
        <p:nvSpPr>
          <p:cNvPr id="13" name="TextBox 13"/>
          <p:cNvSpPr txBox="1"/>
          <p:nvPr/>
        </p:nvSpPr>
        <p:spPr>
          <a:xfrm>
            <a:off x="17863366" y="9399905"/>
            <a:ext cx="424634"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866642" y="0"/>
            <a:ext cx="672130" cy="814748"/>
            <a:chOff x="0" y="0"/>
            <a:chExt cx="177022" cy="214584"/>
          </a:xfrm>
        </p:grpSpPr>
        <p:sp>
          <p:nvSpPr>
            <p:cNvPr id="6" name="Freeform 6"/>
            <p:cNvSpPr/>
            <p:nvPr/>
          </p:nvSpPr>
          <p:spPr>
            <a:xfrm>
              <a:off x="0" y="0"/>
              <a:ext cx="177022" cy="214584"/>
            </a:xfrm>
            <a:custGeom>
              <a:avLst/>
              <a:gdLst/>
              <a:ahLst/>
              <a:cxnLst/>
              <a:rect l="l" t="t" r="r" b="b"/>
              <a:pathLst>
                <a:path w="177022" h="214584">
                  <a:moveTo>
                    <a:pt x="0" y="0"/>
                  </a:moveTo>
                  <a:lnTo>
                    <a:pt x="177022" y="0"/>
                  </a:lnTo>
                  <a:lnTo>
                    <a:pt x="177022" y="214584"/>
                  </a:lnTo>
                  <a:lnTo>
                    <a:pt x="0" y="214584"/>
                  </a:lnTo>
                  <a:close/>
                </a:path>
              </a:pathLst>
            </a:custGeom>
            <a:solidFill>
              <a:srgbClr val="EAE4D2"/>
            </a:solidFill>
          </p:spPr>
          <p:txBody>
            <a:bodyPr/>
            <a:lstStyle/>
            <a:p>
              <a:endParaRPr lang="en-US"/>
            </a:p>
          </p:txBody>
        </p:sp>
        <p:sp>
          <p:nvSpPr>
            <p:cNvPr id="7" name="TextBox 7"/>
            <p:cNvSpPr txBox="1"/>
            <p:nvPr/>
          </p:nvSpPr>
          <p:spPr>
            <a:xfrm>
              <a:off x="0" y="-47625"/>
              <a:ext cx="177022" cy="26220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10147479" y="3623575"/>
            <a:ext cx="4759182" cy="6095594"/>
          </a:xfrm>
          <a:custGeom>
            <a:avLst/>
            <a:gdLst/>
            <a:ahLst/>
            <a:cxnLst/>
            <a:rect l="l" t="t" r="r" b="b"/>
            <a:pathLst>
              <a:path w="4759182" h="6095594">
                <a:moveTo>
                  <a:pt x="0" y="0"/>
                </a:moveTo>
                <a:lnTo>
                  <a:pt x="4759181" y="0"/>
                </a:lnTo>
                <a:lnTo>
                  <a:pt x="4759181" y="6095594"/>
                </a:lnTo>
                <a:lnTo>
                  <a:pt x="0" y="6095594"/>
                </a:lnTo>
                <a:lnTo>
                  <a:pt x="0" y="0"/>
                </a:lnTo>
                <a:close/>
              </a:path>
            </a:pathLst>
          </a:custGeom>
          <a:blipFill>
            <a:blip r:embed="rId2"/>
            <a:stretch>
              <a:fillRect t="-4101"/>
            </a:stretch>
          </a:blipFill>
        </p:spPr>
        <p:txBody>
          <a:bodyPr/>
          <a:lstStyle/>
          <a:p>
            <a:endParaRPr lang="en-US"/>
          </a:p>
        </p:txBody>
      </p:sp>
      <p:sp>
        <p:nvSpPr>
          <p:cNvPr id="9" name="Freeform 9"/>
          <p:cNvSpPr/>
          <p:nvPr/>
        </p:nvSpPr>
        <p:spPr>
          <a:xfrm>
            <a:off x="434797" y="4270642"/>
            <a:ext cx="4267223" cy="5448527"/>
          </a:xfrm>
          <a:custGeom>
            <a:avLst/>
            <a:gdLst/>
            <a:ahLst/>
            <a:cxnLst/>
            <a:rect l="l" t="t" r="r" b="b"/>
            <a:pathLst>
              <a:path w="4267223" h="5448527">
                <a:moveTo>
                  <a:pt x="0" y="0"/>
                </a:moveTo>
                <a:lnTo>
                  <a:pt x="4267223" y="0"/>
                </a:lnTo>
                <a:lnTo>
                  <a:pt x="4267223" y="5448527"/>
                </a:lnTo>
                <a:lnTo>
                  <a:pt x="0" y="5448527"/>
                </a:lnTo>
                <a:lnTo>
                  <a:pt x="0" y="0"/>
                </a:lnTo>
                <a:close/>
              </a:path>
            </a:pathLst>
          </a:custGeom>
          <a:blipFill>
            <a:blip r:embed="rId3"/>
            <a:stretch>
              <a:fillRect t="-4843" r="-400"/>
            </a:stretch>
          </a:blipFill>
        </p:spPr>
        <p:txBody>
          <a:bodyPr/>
          <a:lstStyle/>
          <a:p>
            <a:endParaRPr lang="en-US"/>
          </a:p>
        </p:txBody>
      </p:sp>
      <p:sp>
        <p:nvSpPr>
          <p:cNvPr id="10" name="Freeform 10"/>
          <p:cNvSpPr/>
          <p:nvPr/>
        </p:nvSpPr>
        <p:spPr>
          <a:xfrm>
            <a:off x="5034007" y="3645144"/>
            <a:ext cx="4770973" cy="6074026"/>
          </a:xfrm>
          <a:custGeom>
            <a:avLst/>
            <a:gdLst/>
            <a:ahLst/>
            <a:cxnLst/>
            <a:rect l="l" t="t" r="r" b="b"/>
            <a:pathLst>
              <a:path w="4770973" h="6074026">
                <a:moveTo>
                  <a:pt x="0" y="0"/>
                </a:moveTo>
                <a:lnTo>
                  <a:pt x="4770973" y="0"/>
                </a:lnTo>
                <a:lnTo>
                  <a:pt x="4770973" y="6074025"/>
                </a:lnTo>
                <a:lnTo>
                  <a:pt x="0" y="6074025"/>
                </a:lnTo>
                <a:lnTo>
                  <a:pt x="0" y="0"/>
                </a:lnTo>
                <a:close/>
              </a:path>
            </a:pathLst>
          </a:custGeom>
          <a:blipFill>
            <a:blip r:embed="rId4"/>
            <a:stretch>
              <a:fillRect t="-4470" b="-258"/>
            </a:stretch>
          </a:blipFill>
        </p:spPr>
        <p:txBody>
          <a:bodyPr/>
          <a:lstStyle/>
          <a:p>
            <a:endParaRPr lang="en-US"/>
          </a:p>
        </p:txBody>
      </p:sp>
      <p:sp>
        <p:nvSpPr>
          <p:cNvPr id="11" name="TextBox 11"/>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BUILD PROCESS</a:t>
            </a:r>
          </a:p>
        </p:txBody>
      </p:sp>
      <p:sp>
        <p:nvSpPr>
          <p:cNvPr id="12" name="TextBox 12"/>
          <p:cNvSpPr txBox="1"/>
          <p:nvPr/>
        </p:nvSpPr>
        <p:spPr>
          <a:xfrm>
            <a:off x="248223" y="1457485"/>
            <a:ext cx="14037356" cy="593592"/>
          </a:xfrm>
          <a:prstGeom prst="rect">
            <a:avLst/>
          </a:prstGeom>
        </p:spPr>
        <p:txBody>
          <a:bodyPr lIns="0" tIns="0" rIns="0" bIns="0" rtlCol="0" anchor="t">
            <a:spAutoFit/>
          </a:bodyPr>
          <a:lstStyle/>
          <a:p>
            <a:pPr marL="626901" lvl="1" indent="-313450" algn="just">
              <a:lnSpc>
                <a:spcPts val="5110"/>
              </a:lnSpc>
              <a:buFont typeface="Arial"/>
              <a:buChar char="•"/>
            </a:pPr>
            <a:r>
              <a:rPr lang="en-US" sz="2903" b="1" spc="116">
                <a:solidFill>
                  <a:srgbClr val="000000"/>
                </a:solidFill>
                <a:latin typeface="Open Sans Bold"/>
                <a:ea typeface="Open Sans Bold"/>
                <a:cs typeface="Open Sans Bold"/>
                <a:sym typeface="Open Sans Bold"/>
              </a:rPr>
              <a:t>Welding</a:t>
            </a:r>
          </a:p>
        </p:txBody>
      </p:sp>
      <p:sp>
        <p:nvSpPr>
          <p:cNvPr id="13" name="TextBox 13"/>
          <p:cNvSpPr txBox="1"/>
          <p:nvPr/>
        </p:nvSpPr>
        <p:spPr>
          <a:xfrm>
            <a:off x="434797" y="2231394"/>
            <a:ext cx="14471864" cy="1888992"/>
          </a:xfrm>
          <a:prstGeom prst="rect">
            <a:avLst/>
          </a:prstGeom>
        </p:spPr>
        <p:txBody>
          <a:bodyPr lIns="0" tIns="0" rIns="0" bIns="0" rtlCol="0" anchor="t">
            <a:spAutoFit/>
          </a:bodyPr>
          <a:lstStyle/>
          <a:p>
            <a:pPr algn="just">
              <a:lnSpc>
                <a:spcPts val="5110"/>
              </a:lnSpc>
            </a:pPr>
            <a:r>
              <a:rPr lang="en-US" sz="2903" spc="116">
                <a:solidFill>
                  <a:srgbClr val="000000"/>
                </a:solidFill>
                <a:latin typeface="Open Sans"/>
                <a:ea typeface="Open Sans"/>
                <a:cs typeface="Open Sans"/>
                <a:sym typeface="Open Sans"/>
              </a:rPr>
              <a:t>Our first fix was to create reliable electrical connections by soldering the wires directly to the motor terminals. The motors now received commands consistently.</a:t>
            </a:r>
          </a:p>
        </p:txBody>
      </p:sp>
      <p:sp>
        <p:nvSpPr>
          <p:cNvPr id="14" name="TextBox 14"/>
          <p:cNvSpPr txBox="1"/>
          <p:nvPr/>
        </p:nvSpPr>
        <p:spPr>
          <a:xfrm>
            <a:off x="17908460" y="9399905"/>
            <a:ext cx="334447"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866642" y="0"/>
            <a:ext cx="672130" cy="814748"/>
            <a:chOff x="0" y="0"/>
            <a:chExt cx="177022" cy="214584"/>
          </a:xfrm>
        </p:grpSpPr>
        <p:sp>
          <p:nvSpPr>
            <p:cNvPr id="6" name="Freeform 6"/>
            <p:cNvSpPr/>
            <p:nvPr/>
          </p:nvSpPr>
          <p:spPr>
            <a:xfrm>
              <a:off x="0" y="0"/>
              <a:ext cx="177022" cy="214584"/>
            </a:xfrm>
            <a:custGeom>
              <a:avLst/>
              <a:gdLst/>
              <a:ahLst/>
              <a:cxnLst/>
              <a:rect l="l" t="t" r="r" b="b"/>
              <a:pathLst>
                <a:path w="177022" h="214584">
                  <a:moveTo>
                    <a:pt x="0" y="0"/>
                  </a:moveTo>
                  <a:lnTo>
                    <a:pt x="177022" y="0"/>
                  </a:lnTo>
                  <a:lnTo>
                    <a:pt x="177022" y="214584"/>
                  </a:lnTo>
                  <a:lnTo>
                    <a:pt x="0" y="214584"/>
                  </a:lnTo>
                  <a:close/>
                </a:path>
              </a:pathLst>
            </a:custGeom>
            <a:solidFill>
              <a:srgbClr val="EAE4D2"/>
            </a:solidFill>
          </p:spPr>
          <p:txBody>
            <a:bodyPr/>
            <a:lstStyle/>
            <a:p>
              <a:endParaRPr lang="en-US"/>
            </a:p>
          </p:txBody>
        </p:sp>
        <p:sp>
          <p:nvSpPr>
            <p:cNvPr id="7" name="TextBox 7"/>
            <p:cNvSpPr txBox="1"/>
            <p:nvPr/>
          </p:nvSpPr>
          <p:spPr>
            <a:xfrm>
              <a:off x="0" y="-47625"/>
              <a:ext cx="177022" cy="26220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4766981" y="5143500"/>
            <a:ext cx="10068120" cy="4587030"/>
          </a:xfrm>
          <a:custGeom>
            <a:avLst/>
            <a:gdLst/>
            <a:ahLst/>
            <a:cxnLst/>
            <a:rect l="l" t="t" r="r" b="b"/>
            <a:pathLst>
              <a:path w="10068120" h="4587030">
                <a:moveTo>
                  <a:pt x="0" y="0"/>
                </a:moveTo>
                <a:lnTo>
                  <a:pt x="10068121" y="0"/>
                </a:lnTo>
                <a:lnTo>
                  <a:pt x="10068121" y="4587030"/>
                </a:lnTo>
                <a:lnTo>
                  <a:pt x="0" y="4587030"/>
                </a:lnTo>
                <a:lnTo>
                  <a:pt x="0" y="0"/>
                </a:lnTo>
                <a:close/>
              </a:path>
            </a:pathLst>
          </a:custGeom>
          <a:blipFill>
            <a:blip r:embed="rId4"/>
            <a:stretch>
              <a:fillRect l="-1535" t="-27774" r="-1955"/>
            </a:stretch>
          </a:blipFill>
        </p:spPr>
        <p:txBody>
          <a:bodyPr/>
          <a:lstStyle/>
          <a:p>
            <a:endParaRPr lang="en-US"/>
          </a:p>
        </p:txBody>
      </p:sp>
      <p:sp>
        <p:nvSpPr>
          <p:cNvPr id="9" name="TextBox 9"/>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BUILD PROCESS</a:t>
            </a:r>
          </a:p>
        </p:txBody>
      </p:sp>
      <p:sp>
        <p:nvSpPr>
          <p:cNvPr id="10" name="TextBox 10"/>
          <p:cNvSpPr txBox="1"/>
          <p:nvPr/>
        </p:nvSpPr>
        <p:spPr>
          <a:xfrm>
            <a:off x="248223" y="1305085"/>
            <a:ext cx="14037356" cy="593592"/>
          </a:xfrm>
          <a:prstGeom prst="rect">
            <a:avLst/>
          </a:prstGeom>
        </p:spPr>
        <p:txBody>
          <a:bodyPr lIns="0" tIns="0" rIns="0" bIns="0" rtlCol="0" anchor="t">
            <a:spAutoFit/>
          </a:bodyPr>
          <a:lstStyle/>
          <a:p>
            <a:pPr marL="626901" lvl="1" indent="-313450" algn="just">
              <a:lnSpc>
                <a:spcPts val="5110"/>
              </a:lnSpc>
              <a:buFont typeface="Arial"/>
              <a:buChar char="•"/>
            </a:pPr>
            <a:r>
              <a:rPr lang="en-US" sz="2903" b="1" spc="116">
                <a:solidFill>
                  <a:srgbClr val="000000"/>
                </a:solidFill>
                <a:latin typeface="Open Sans Bold"/>
                <a:ea typeface="Open Sans Bold"/>
                <a:cs typeface="Open Sans Bold"/>
                <a:sym typeface="Open Sans Bold"/>
              </a:rPr>
              <a:t>Power Supply</a:t>
            </a:r>
          </a:p>
        </p:txBody>
      </p:sp>
      <p:sp>
        <p:nvSpPr>
          <p:cNvPr id="11" name="TextBox 11"/>
          <p:cNvSpPr txBox="1"/>
          <p:nvPr/>
        </p:nvSpPr>
        <p:spPr>
          <a:xfrm>
            <a:off x="248223" y="2032026"/>
            <a:ext cx="14586879" cy="2536692"/>
          </a:xfrm>
          <a:prstGeom prst="rect">
            <a:avLst/>
          </a:prstGeom>
        </p:spPr>
        <p:txBody>
          <a:bodyPr lIns="0" tIns="0" rIns="0" bIns="0" rtlCol="0" anchor="t">
            <a:spAutoFit/>
          </a:bodyPr>
          <a:lstStyle/>
          <a:p>
            <a:pPr algn="just">
              <a:lnSpc>
                <a:spcPts val="5110"/>
              </a:lnSpc>
            </a:pPr>
            <a:r>
              <a:rPr lang="en-US" sz="2903" spc="116">
                <a:solidFill>
                  <a:srgbClr val="000000"/>
                </a:solidFill>
                <a:latin typeface="Open Sans"/>
                <a:ea typeface="Open Sans"/>
                <a:cs typeface="Open Sans"/>
                <a:sym typeface="Open Sans"/>
              </a:rPr>
              <a:t>After soldering, we still encountered problems to do with the motors and  realized that the AA batteries couldn't provide enough current to drive four motors, so we upgraded to lithium batteries, which provided the necessary power for the car to move.</a:t>
            </a:r>
          </a:p>
        </p:txBody>
      </p:sp>
      <p:pic>
        <p:nvPicPr>
          <p:cNvPr id="12" name="Picture 12">
            <a:hlinkClick r:id="" action="ppaction://media"/>
          </p:cNvPr>
          <p:cNvPicPr>
            <a:picLocks noChangeAspect="1"/>
          </p:cNvPicPr>
          <p:nvPr>
            <a:videoFile r:link="rId1"/>
            <p:extLst>
              <p:ext uri="{DAA4B4D4-6D71-4841-9C94-3DE7FCFB9230}">
                <p14:media xmlns:p14="http://schemas.microsoft.com/office/powerpoint/2010/main" r:embed="rId2">
                  <p14:trim end="3844.778"/>
                </p14:media>
              </p:ext>
            </p:extLst>
          </p:nvPr>
        </p:nvPicPr>
        <p:blipFill>
          <a:blip r:embed="rId5"/>
          <a:srcRect t="20646" r="4270" b="24317"/>
          <a:stretch>
            <a:fillRect/>
          </a:stretch>
        </p:blipFill>
        <p:spPr>
          <a:xfrm>
            <a:off x="223864" y="5143500"/>
            <a:ext cx="4430307" cy="4529180"/>
          </a:xfrm>
          <a:prstGeom prst="rect">
            <a:avLst/>
          </a:prstGeom>
        </p:spPr>
      </p:pic>
      <p:sp>
        <p:nvSpPr>
          <p:cNvPr id="13" name="TextBox 13"/>
          <p:cNvSpPr txBox="1"/>
          <p:nvPr/>
        </p:nvSpPr>
        <p:spPr>
          <a:xfrm>
            <a:off x="17873515" y="9399905"/>
            <a:ext cx="404336"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8</a:t>
            </a:r>
          </a:p>
        </p:txBody>
      </p:sp>
    </p:spTree>
  </p:cSld>
  <p:clrMapOvr>
    <a:masterClrMapping/>
  </p:clrMapOvr>
  <p:timing>
    <p:tnLst>
      <p:par>
        <p:cTn id="1" dur="indefinite" restart="never" nodeType="tmRoot">
          <p:childTnLst>
            <p:video>
              <p:cMediaNode vol="0">
                <p:cTn id="2"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9159" y="0"/>
            <a:ext cx="3038841" cy="10287000"/>
            <a:chOff x="0" y="0"/>
            <a:chExt cx="800353" cy="2709333"/>
          </a:xfrm>
        </p:grpSpPr>
        <p:sp>
          <p:nvSpPr>
            <p:cNvPr id="3" name="Freeform 3"/>
            <p:cNvSpPr/>
            <p:nvPr/>
          </p:nvSpPr>
          <p:spPr>
            <a:xfrm>
              <a:off x="0" y="0"/>
              <a:ext cx="800353" cy="2709333"/>
            </a:xfrm>
            <a:custGeom>
              <a:avLst/>
              <a:gdLst/>
              <a:ahLst/>
              <a:cxnLst/>
              <a:rect l="l" t="t" r="r" b="b"/>
              <a:pathLst>
                <a:path w="800353" h="2709333">
                  <a:moveTo>
                    <a:pt x="0" y="0"/>
                  </a:moveTo>
                  <a:lnTo>
                    <a:pt x="800353" y="0"/>
                  </a:lnTo>
                  <a:lnTo>
                    <a:pt x="800353" y="2709333"/>
                  </a:lnTo>
                  <a:lnTo>
                    <a:pt x="0" y="2709333"/>
                  </a:lnTo>
                  <a:close/>
                </a:path>
              </a:pathLst>
            </a:custGeom>
            <a:solidFill>
              <a:srgbClr val="17726D"/>
            </a:solidFill>
          </p:spPr>
          <p:txBody>
            <a:bodyPr/>
            <a:lstStyle/>
            <a:p>
              <a:endParaRPr lang="en-US"/>
            </a:p>
          </p:txBody>
        </p:sp>
        <p:sp>
          <p:nvSpPr>
            <p:cNvPr id="4" name="TextBox 4"/>
            <p:cNvSpPr txBox="1"/>
            <p:nvPr/>
          </p:nvSpPr>
          <p:spPr>
            <a:xfrm>
              <a:off x="0" y="-47625"/>
              <a:ext cx="80035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866642" y="0"/>
            <a:ext cx="672130" cy="814748"/>
            <a:chOff x="0" y="0"/>
            <a:chExt cx="177022" cy="214584"/>
          </a:xfrm>
        </p:grpSpPr>
        <p:sp>
          <p:nvSpPr>
            <p:cNvPr id="6" name="Freeform 6"/>
            <p:cNvSpPr/>
            <p:nvPr/>
          </p:nvSpPr>
          <p:spPr>
            <a:xfrm>
              <a:off x="0" y="0"/>
              <a:ext cx="177022" cy="214584"/>
            </a:xfrm>
            <a:custGeom>
              <a:avLst/>
              <a:gdLst/>
              <a:ahLst/>
              <a:cxnLst/>
              <a:rect l="l" t="t" r="r" b="b"/>
              <a:pathLst>
                <a:path w="177022" h="214584">
                  <a:moveTo>
                    <a:pt x="0" y="0"/>
                  </a:moveTo>
                  <a:lnTo>
                    <a:pt x="177022" y="0"/>
                  </a:lnTo>
                  <a:lnTo>
                    <a:pt x="177022" y="214584"/>
                  </a:lnTo>
                  <a:lnTo>
                    <a:pt x="0" y="214584"/>
                  </a:lnTo>
                  <a:close/>
                </a:path>
              </a:pathLst>
            </a:custGeom>
            <a:solidFill>
              <a:srgbClr val="EAE4D2"/>
            </a:solidFill>
          </p:spPr>
          <p:txBody>
            <a:bodyPr/>
            <a:lstStyle/>
            <a:p>
              <a:endParaRPr lang="en-US"/>
            </a:p>
          </p:txBody>
        </p:sp>
        <p:sp>
          <p:nvSpPr>
            <p:cNvPr id="7" name="TextBox 7"/>
            <p:cNvSpPr txBox="1"/>
            <p:nvPr/>
          </p:nvSpPr>
          <p:spPr>
            <a:xfrm>
              <a:off x="0" y="-47625"/>
              <a:ext cx="177022" cy="26220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995955" y="2263180"/>
            <a:ext cx="4668215" cy="7455990"/>
          </a:xfrm>
          <a:custGeom>
            <a:avLst/>
            <a:gdLst/>
            <a:ahLst/>
            <a:cxnLst/>
            <a:rect l="l" t="t" r="r" b="b"/>
            <a:pathLst>
              <a:path w="4668215" h="7455990">
                <a:moveTo>
                  <a:pt x="0" y="0"/>
                </a:moveTo>
                <a:lnTo>
                  <a:pt x="4668214" y="0"/>
                </a:lnTo>
                <a:lnTo>
                  <a:pt x="4668214" y="7455989"/>
                </a:lnTo>
                <a:lnTo>
                  <a:pt x="0" y="7455989"/>
                </a:lnTo>
                <a:lnTo>
                  <a:pt x="0" y="0"/>
                </a:lnTo>
                <a:close/>
              </a:path>
            </a:pathLst>
          </a:custGeom>
          <a:blipFill>
            <a:blip r:embed="rId2"/>
            <a:stretch>
              <a:fillRect l="-45506" t="-18520" b="-2948"/>
            </a:stretch>
          </a:blipFill>
        </p:spPr>
        <p:txBody>
          <a:bodyPr/>
          <a:lstStyle/>
          <a:p>
            <a:endParaRPr lang="en-US"/>
          </a:p>
        </p:txBody>
      </p:sp>
      <p:sp>
        <p:nvSpPr>
          <p:cNvPr id="9" name="TextBox 9"/>
          <p:cNvSpPr txBox="1"/>
          <p:nvPr/>
        </p:nvSpPr>
        <p:spPr>
          <a:xfrm>
            <a:off x="248223" y="527094"/>
            <a:ext cx="13736819" cy="641984"/>
          </a:xfrm>
          <a:prstGeom prst="rect">
            <a:avLst/>
          </a:prstGeom>
        </p:spPr>
        <p:txBody>
          <a:bodyPr lIns="0" tIns="0" rIns="0" bIns="0" rtlCol="0" anchor="t">
            <a:spAutoFit/>
          </a:bodyPr>
          <a:lstStyle/>
          <a:p>
            <a:pPr algn="l">
              <a:lnSpc>
                <a:spcPts val="4934"/>
              </a:lnSpc>
            </a:pPr>
            <a:r>
              <a:rPr lang="en-US" sz="4699" b="1">
                <a:solidFill>
                  <a:srgbClr val="17726D"/>
                </a:solidFill>
                <a:latin typeface="Inter Bold"/>
                <a:ea typeface="Inter Bold"/>
                <a:cs typeface="Inter Bold"/>
                <a:sym typeface="Inter Bold"/>
              </a:rPr>
              <a:t>BUILD PROCESS</a:t>
            </a:r>
          </a:p>
        </p:txBody>
      </p:sp>
      <p:sp>
        <p:nvSpPr>
          <p:cNvPr id="10" name="TextBox 10"/>
          <p:cNvSpPr txBox="1"/>
          <p:nvPr/>
        </p:nvSpPr>
        <p:spPr>
          <a:xfrm>
            <a:off x="248223" y="1457485"/>
            <a:ext cx="14037356" cy="593592"/>
          </a:xfrm>
          <a:prstGeom prst="rect">
            <a:avLst/>
          </a:prstGeom>
        </p:spPr>
        <p:txBody>
          <a:bodyPr lIns="0" tIns="0" rIns="0" bIns="0" rtlCol="0" anchor="t">
            <a:spAutoFit/>
          </a:bodyPr>
          <a:lstStyle/>
          <a:p>
            <a:pPr marL="626901" lvl="1" indent="-313450" algn="just">
              <a:lnSpc>
                <a:spcPts val="5110"/>
              </a:lnSpc>
              <a:buFont typeface="Arial"/>
              <a:buChar char="•"/>
            </a:pPr>
            <a:r>
              <a:rPr lang="en-US" sz="2903" b="1" spc="116">
                <a:solidFill>
                  <a:srgbClr val="000000"/>
                </a:solidFill>
                <a:latin typeface="Open Sans Bold"/>
                <a:ea typeface="Open Sans Bold"/>
                <a:cs typeface="Open Sans Bold"/>
                <a:sym typeface="Open Sans Bold"/>
              </a:rPr>
              <a:t>Testing and Debugging</a:t>
            </a:r>
          </a:p>
        </p:txBody>
      </p:sp>
      <p:sp>
        <p:nvSpPr>
          <p:cNvPr id="11" name="TextBox 11"/>
          <p:cNvSpPr txBox="1"/>
          <p:nvPr/>
        </p:nvSpPr>
        <p:spPr>
          <a:xfrm>
            <a:off x="6092794" y="3063055"/>
            <a:ext cx="8729626" cy="4461808"/>
          </a:xfrm>
          <a:prstGeom prst="rect">
            <a:avLst/>
          </a:prstGeom>
        </p:spPr>
        <p:txBody>
          <a:bodyPr lIns="0" tIns="0" rIns="0" bIns="0" rtlCol="0" anchor="t">
            <a:spAutoFit/>
          </a:bodyPr>
          <a:lstStyle/>
          <a:p>
            <a:pPr algn="just">
              <a:lnSpc>
                <a:spcPts val="5064"/>
              </a:lnSpc>
            </a:pPr>
            <a:r>
              <a:rPr lang="en-US" sz="2877" spc="115">
                <a:solidFill>
                  <a:srgbClr val="000000"/>
                </a:solidFill>
                <a:latin typeface="Open Sans"/>
                <a:ea typeface="Open Sans"/>
                <a:cs typeface="Open Sans"/>
                <a:sym typeface="Open Sans"/>
              </a:rPr>
              <a:t>The final phase was to connect the car with the code and to make it work correctly. </a:t>
            </a:r>
          </a:p>
          <a:p>
            <a:pPr algn="just">
              <a:lnSpc>
                <a:spcPts val="5104"/>
              </a:lnSpc>
            </a:pPr>
            <a:r>
              <a:rPr lang="en-US" sz="2900" spc="116">
                <a:solidFill>
                  <a:srgbClr val="000000"/>
                </a:solidFill>
                <a:latin typeface="Open Sans"/>
                <a:ea typeface="Open Sans"/>
                <a:cs typeface="Open Sans"/>
                <a:sym typeface="Open Sans"/>
              </a:rPr>
              <a:t>We fixed a lot of performance issues, like making the car drive as intended and smoothing out movement by adjusting the logic.</a:t>
            </a:r>
          </a:p>
          <a:p>
            <a:pPr algn="just">
              <a:lnSpc>
                <a:spcPts val="5104"/>
              </a:lnSpc>
            </a:pPr>
            <a:endParaRPr lang="en-US" sz="2900" spc="116">
              <a:solidFill>
                <a:srgbClr val="000000"/>
              </a:solidFill>
              <a:latin typeface="Open Sans"/>
              <a:ea typeface="Open Sans"/>
              <a:cs typeface="Open Sans"/>
              <a:sym typeface="Open Sans"/>
            </a:endParaRPr>
          </a:p>
        </p:txBody>
      </p:sp>
      <p:sp>
        <p:nvSpPr>
          <p:cNvPr id="12" name="TextBox 12"/>
          <p:cNvSpPr txBox="1"/>
          <p:nvPr/>
        </p:nvSpPr>
        <p:spPr>
          <a:xfrm>
            <a:off x="17863366" y="9399905"/>
            <a:ext cx="424634" cy="887095"/>
          </a:xfrm>
          <a:prstGeom prst="rect">
            <a:avLst/>
          </a:prstGeom>
        </p:spPr>
        <p:txBody>
          <a:bodyPr lIns="0" tIns="0" rIns="0" bIns="0" rtlCol="0" anchor="t">
            <a:spAutoFit/>
          </a:bodyPr>
          <a:lstStyle/>
          <a:p>
            <a:pPr algn="ctr">
              <a:lnSpc>
                <a:spcPts val="7279"/>
              </a:lnSpc>
            </a:pPr>
            <a:r>
              <a:rPr lang="en-US" sz="5199" b="1">
                <a:solidFill>
                  <a:srgbClr val="EAE4D2"/>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1572</Words>
  <Application>Microsoft Macintosh PowerPoint</Application>
  <PresentationFormat>Custom</PresentationFormat>
  <Paragraphs>203</Paragraphs>
  <Slides>34</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Open Sans</vt:lpstr>
      <vt:lpstr>Calibri</vt:lpstr>
      <vt:lpstr>Inter Bold</vt:lpstr>
      <vt:lpstr>Canva Sans Bold</vt:lpstr>
      <vt:lpstr>Open Sans Bold</vt:lpstr>
      <vt:lpstr>Inter Medium</vt:lpstr>
      <vt:lpstr>Open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 Racer Presentation</dc:title>
  <cp:lastModifiedBy>Assem Eldlebshany</cp:lastModifiedBy>
  <cp:revision>2</cp:revision>
  <dcterms:created xsi:type="dcterms:W3CDTF">2006-08-16T00:00:00Z</dcterms:created>
  <dcterms:modified xsi:type="dcterms:W3CDTF">2025-09-02T17:00:51Z</dcterms:modified>
  <dc:identifier>DAGdg4wDekA</dc:identifier>
</cp:coreProperties>
</file>